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24384000" cy="13716000"/>
  <p:notesSz cx="6858000" cy="9144000"/>
  <p:embeddedFontLst>
    <p:embeddedFont>
      <p:font typeface="Rasa" charset="-18"/>
      <p:bold r:id="rId18"/>
      <p:boldItalic r:id="rId19"/>
    </p:embeddedFont>
    <p:embeddedFont>
      <p:font typeface="Helvetica Neue" pitchFamily="50"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7994">
          <p15:clr>
            <a:srgbClr val="A4A3A4"/>
          </p15:clr>
        </p15:guide>
        <p15:guide id="2" pos="196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cvJTK8phdzgGSGNRksXTodV38B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5" d="100"/>
          <a:sy n="55" d="100"/>
        </p:scale>
        <p:origin x="-558" y="-90"/>
      </p:cViewPr>
      <p:guideLst>
        <p:guide orient="horz" pos="7994"/>
        <p:guide pos="196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 name="Google Shape;2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dc10d56e07_0_7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1dc10d56e07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dc10d56e07_0_9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1dc10d56e07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dc10d56e07_0_10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dc10d56e07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dc10d56e07_0_1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1dc10d56e07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dc10d56e07_0_1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1dc10d56e07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2022f9f91e7_0_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g2022f9f91e7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022f9f91e7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g2022f9f91e7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2022f9f91e7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g2022f9f91e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dc10d56e07_0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g1dc10d56e07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dc10d56e07_0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1dc10d56e07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dc10d56e07_0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1dc10d56e07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dc10d56e07_0_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dc10d56e07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ředělová strana" type="tx">
  <p:cSld name="TITLE_AND_BODY">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30"/>
          <p:cNvSpPr txBox="1">
            <a:spLocks noGrp="1"/>
          </p:cNvSpPr>
          <p:nvPr>
            <p:ph type="title"/>
          </p:nvPr>
        </p:nvSpPr>
        <p:spPr>
          <a:xfrm>
            <a:off x="2527300" y="3124200"/>
            <a:ext cx="9626898" cy="235093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FFFFFF"/>
              </a:buClr>
              <a:buSzPts val="10000"/>
              <a:buFont typeface="Rasa"/>
              <a:buNone/>
              <a:defRPr>
                <a:solidFill>
                  <a:srgbClr val="FFFFFF"/>
                </a:solidFill>
              </a:defRPr>
            </a:lvl1pPr>
            <a:lvl2pPr lvl="1" algn="l">
              <a:lnSpc>
                <a:spcPct val="80000"/>
              </a:lnSpc>
              <a:spcBef>
                <a:spcPts val="0"/>
              </a:spcBef>
              <a:spcAft>
                <a:spcPts val="0"/>
              </a:spcAft>
              <a:buClr>
                <a:srgbClr val="494745"/>
              </a:buClr>
              <a:buSzPts val="1800"/>
              <a:buNone/>
              <a:defRPr/>
            </a:lvl2pPr>
            <a:lvl3pPr lvl="2" algn="l">
              <a:lnSpc>
                <a:spcPct val="80000"/>
              </a:lnSpc>
              <a:spcBef>
                <a:spcPts val="0"/>
              </a:spcBef>
              <a:spcAft>
                <a:spcPts val="0"/>
              </a:spcAft>
              <a:buClr>
                <a:srgbClr val="494745"/>
              </a:buClr>
              <a:buSzPts val="1800"/>
              <a:buNone/>
              <a:defRPr/>
            </a:lvl3pPr>
            <a:lvl4pPr lvl="3" algn="l">
              <a:lnSpc>
                <a:spcPct val="80000"/>
              </a:lnSpc>
              <a:spcBef>
                <a:spcPts val="0"/>
              </a:spcBef>
              <a:spcAft>
                <a:spcPts val="0"/>
              </a:spcAft>
              <a:buClr>
                <a:srgbClr val="494745"/>
              </a:buClr>
              <a:buSzPts val="1800"/>
              <a:buNone/>
              <a:defRPr/>
            </a:lvl4pPr>
            <a:lvl5pPr lvl="4" algn="l">
              <a:lnSpc>
                <a:spcPct val="80000"/>
              </a:lnSpc>
              <a:spcBef>
                <a:spcPts val="0"/>
              </a:spcBef>
              <a:spcAft>
                <a:spcPts val="0"/>
              </a:spcAft>
              <a:buClr>
                <a:srgbClr val="494745"/>
              </a:buClr>
              <a:buSzPts val="1800"/>
              <a:buNone/>
              <a:defRPr/>
            </a:lvl5pPr>
            <a:lvl6pPr lvl="5" algn="l">
              <a:lnSpc>
                <a:spcPct val="80000"/>
              </a:lnSpc>
              <a:spcBef>
                <a:spcPts val="0"/>
              </a:spcBef>
              <a:spcAft>
                <a:spcPts val="0"/>
              </a:spcAft>
              <a:buClr>
                <a:srgbClr val="494745"/>
              </a:buClr>
              <a:buSzPts val="1800"/>
              <a:buNone/>
              <a:defRPr/>
            </a:lvl6pPr>
            <a:lvl7pPr lvl="6" algn="l">
              <a:lnSpc>
                <a:spcPct val="80000"/>
              </a:lnSpc>
              <a:spcBef>
                <a:spcPts val="0"/>
              </a:spcBef>
              <a:spcAft>
                <a:spcPts val="0"/>
              </a:spcAft>
              <a:buClr>
                <a:srgbClr val="494745"/>
              </a:buClr>
              <a:buSzPts val="1800"/>
              <a:buNone/>
              <a:defRPr/>
            </a:lvl7pPr>
            <a:lvl8pPr lvl="7" algn="l">
              <a:lnSpc>
                <a:spcPct val="80000"/>
              </a:lnSpc>
              <a:spcBef>
                <a:spcPts val="0"/>
              </a:spcBef>
              <a:spcAft>
                <a:spcPts val="0"/>
              </a:spcAft>
              <a:buClr>
                <a:srgbClr val="494745"/>
              </a:buClr>
              <a:buSzPts val="1800"/>
              <a:buNone/>
              <a:defRPr/>
            </a:lvl8pPr>
            <a:lvl9pPr lvl="8" algn="l">
              <a:lnSpc>
                <a:spcPct val="80000"/>
              </a:lnSpc>
              <a:spcBef>
                <a:spcPts val="0"/>
              </a:spcBef>
              <a:spcAft>
                <a:spcPts val="0"/>
              </a:spcAft>
              <a:buClr>
                <a:srgbClr val="494745"/>
              </a:buClr>
              <a:buSzPts val="1800"/>
              <a:buNone/>
              <a:defRPr/>
            </a:lvl9pPr>
          </a:lstStyle>
          <a:p>
            <a:endParaRPr/>
          </a:p>
        </p:txBody>
      </p:sp>
      <p:sp>
        <p:nvSpPr>
          <p:cNvPr id="10" name="Google Shape;10;p30"/>
          <p:cNvSpPr txBox="1">
            <a:spLocks noGrp="1"/>
          </p:cNvSpPr>
          <p:nvPr>
            <p:ph type="body" idx="1"/>
          </p:nvPr>
        </p:nvSpPr>
        <p:spPr>
          <a:xfrm>
            <a:off x="2557462" y="8746281"/>
            <a:ext cx="11012836" cy="5160567"/>
          </a:xfrm>
          <a:prstGeom prst="rect">
            <a:avLst/>
          </a:prstGeom>
          <a:noFill/>
          <a:ln>
            <a:noFill/>
          </a:ln>
        </p:spPr>
        <p:txBody>
          <a:bodyPr spcFirstLastPara="1" wrap="square" lIns="50800" tIns="50800" rIns="50800" bIns="50800" anchor="t" anchorCtr="0">
            <a:normAutofit/>
          </a:bodyPr>
          <a:lstStyle>
            <a:lvl1pPr marL="457200" lvl="0" indent="-228600" algn="l">
              <a:lnSpc>
                <a:spcPct val="150000"/>
              </a:lnSpc>
              <a:spcBef>
                <a:spcPts val="0"/>
              </a:spcBef>
              <a:spcAft>
                <a:spcPts val="0"/>
              </a:spcAft>
              <a:buClr>
                <a:srgbClr val="FFD742"/>
              </a:buClr>
              <a:buSzPts val="2800"/>
              <a:buFont typeface="Rasa"/>
              <a:buNone/>
              <a:defRPr sz="2800" cap="none">
                <a:solidFill>
                  <a:srgbClr val="FFD742"/>
                </a:solidFill>
              </a:defRPr>
            </a:lvl1pPr>
            <a:lvl2pPr marL="914400" lvl="1" indent="-228600" algn="l">
              <a:lnSpc>
                <a:spcPct val="150000"/>
              </a:lnSpc>
              <a:spcBef>
                <a:spcPts val="0"/>
              </a:spcBef>
              <a:spcAft>
                <a:spcPts val="0"/>
              </a:spcAft>
              <a:buClr>
                <a:srgbClr val="FFD742"/>
              </a:buClr>
              <a:buSzPts val="2800"/>
              <a:buFont typeface="Rasa"/>
              <a:buNone/>
              <a:defRPr sz="2800" cap="none">
                <a:solidFill>
                  <a:srgbClr val="FFD742"/>
                </a:solidFill>
              </a:defRPr>
            </a:lvl2pPr>
            <a:lvl3pPr marL="1371600" lvl="2" indent="-228600" algn="l">
              <a:lnSpc>
                <a:spcPct val="150000"/>
              </a:lnSpc>
              <a:spcBef>
                <a:spcPts val="0"/>
              </a:spcBef>
              <a:spcAft>
                <a:spcPts val="0"/>
              </a:spcAft>
              <a:buClr>
                <a:srgbClr val="FFD742"/>
              </a:buClr>
              <a:buSzPts val="2800"/>
              <a:buFont typeface="Rasa"/>
              <a:buNone/>
              <a:defRPr sz="2800" cap="none">
                <a:solidFill>
                  <a:srgbClr val="FFD742"/>
                </a:solidFill>
              </a:defRPr>
            </a:lvl3pPr>
            <a:lvl4pPr marL="1828800" lvl="3" indent="-228600" algn="l">
              <a:lnSpc>
                <a:spcPct val="150000"/>
              </a:lnSpc>
              <a:spcBef>
                <a:spcPts val="0"/>
              </a:spcBef>
              <a:spcAft>
                <a:spcPts val="0"/>
              </a:spcAft>
              <a:buClr>
                <a:srgbClr val="FFD742"/>
              </a:buClr>
              <a:buSzPts val="2800"/>
              <a:buFont typeface="Rasa"/>
              <a:buNone/>
              <a:defRPr sz="2800" cap="none">
                <a:solidFill>
                  <a:srgbClr val="FFD742"/>
                </a:solidFill>
              </a:defRPr>
            </a:lvl4pPr>
            <a:lvl5pPr marL="2286000" lvl="4" indent="-228600" algn="l">
              <a:lnSpc>
                <a:spcPct val="150000"/>
              </a:lnSpc>
              <a:spcBef>
                <a:spcPts val="0"/>
              </a:spcBef>
              <a:spcAft>
                <a:spcPts val="0"/>
              </a:spcAft>
              <a:buClr>
                <a:srgbClr val="FFD742"/>
              </a:buClr>
              <a:buSzPts val="2800"/>
              <a:buFont typeface="Rasa"/>
              <a:buNone/>
              <a:defRPr sz="2800" cap="none">
                <a:solidFill>
                  <a:srgbClr val="FFD742"/>
                </a:solidFill>
              </a:defRPr>
            </a:lvl5pPr>
            <a:lvl6pPr marL="2743200" lvl="5" indent="-371475" algn="l">
              <a:lnSpc>
                <a:spcPct val="150000"/>
              </a:lnSpc>
              <a:spcBef>
                <a:spcPts val="0"/>
              </a:spcBef>
              <a:spcAft>
                <a:spcPts val="0"/>
              </a:spcAft>
              <a:buClr>
                <a:srgbClr val="000000"/>
              </a:buClr>
              <a:buSzPts val="2250"/>
              <a:buChar char="•"/>
              <a:defRPr/>
            </a:lvl6pPr>
            <a:lvl7pPr marL="3200400" lvl="6" indent="-371475" algn="l">
              <a:lnSpc>
                <a:spcPct val="150000"/>
              </a:lnSpc>
              <a:spcBef>
                <a:spcPts val="0"/>
              </a:spcBef>
              <a:spcAft>
                <a:spcPts val="0"/>
              </a:spcAft>
              <a:buClr>
                <a:srgbClr val="000000"/>
              </a:buClr>
              <a:buSzPts val="2250"/>
              <a:buChar char="•"/>
              <a:defRPr/>
            </a:lvl7pPr>
            <a:lvl8pPr marL="3657600" lvl="7" indent="-371475" algn="l">
              <a:lnSpc>
                <a:spcPct val="150000"/>
              </a:lnSpc>
              <a:spcBef>
                <a:spcPts val="0"/>
              </a:spcBef>
              <a:spcAft>
                <a:spcPts val="0"/>
              </a:spcAft>
              <a:buClr>
                <a:srgbClr val="000000"/>
              </a:buClr>
              <a:buSzPts val="2250"/>
              <a:buChar char="•"/>
              <a:defRPr/>
            </a:lvl8pPr>
            <a:lvl9pPr marL="4114800" lvl="8" indent="-371475" algn="l">
              <a:lnSpc>
                <a:spcPct val="150000"/>
              </a:lnSpc>
              <a:spcBef>
                <a:spcPts val="0"/>
              </a:spcBef>
              <a:spcAft>
                <a:spcPts val="0"/>
              </a:spcAft>
              <a:buClr>
                <a:srgbClr val="000000"/>
              </a:buClr>
              <a:buSzPts val="225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ěžná strana žlutá (obrazky1)">
  <p:cSld name="Běžná strana žlutá (obrazky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1"/>
          <p:cNvSpPr txBox="1">
            <a:spLocks noGrp="1"/>
          </p:cNvSpPr>
          <p:nvPr>
            <p:ph type="title"/>
          </p:nvPr>
        </p:nvSpPr>
        <p:spPr>
          <a:xfrm>
            <a:off x="3111500" y="2235200"/>
            <a:ext cx="6001197" cy="5160566"/>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494745"/>
              </a:buClr>
              <a:buSzPts val="8000"/>
              <a:buFont typeface="Rasa"/>
              <a:buNone/>
              <a:defRPr sz="8000"/>
            </a:lvl1pPr>
            <a:lvl2pPr lvl="1" algn="l">
              <a:lnSpc>
                <a:spcPct val="80000"/>
              </a:lnSpc>
              <a:spcBef>
                <a:spcPts val="0"/>
              </a:spcBef>
              <a:spcAft>
                <a:spcPts val="0"/>
              </a:spcAft>
              <a:buClr>
                <a:srgbClr val="494745"/>
              </a:buClr>
              <a:buSzPts val="1800"/>
              <a:buNone/>
              <a:defRPr/>
            </a:lvl2pPr>
            <a:lvl3pPr lvl="2" algn="l">
              <a:lnSpc>
                <a:spcPct val="80000"/>
              </a:lnSpc>
              <a:spcBef>
                <a:spcPts val="0"/>
              </a:spcBef>
              <a:spcAft>
                <a:spcPts val="0"/>
              </a:spcAft>
              <a:buClr>
                <a:srgbClr val="494745"/>
              </a:buClr>
              <a:buSzPts val="1800"/>
              <a:buNone/>
              <a:defRPr/>
            </a:lvl3pPr>
            <a:lvl4pPr lvl="3" algn="l">
              <a:lnSpc>
                <a:spcPct val="80000"/>
              </a:lnSpc>
              <a:spcBef>
                <a:spcPts val="0"/>
              </a:spcBef>
              <a:spcAft>
                <a:spcPts val="0"/>
              </a:spcAft>
              <a:buClr>
                <a:srgbClr val="494745"/>
              </a:buClr>
              <a:buSzPts val="1800"/>
              <a:buNone/>
              <a:defRPr/>
            </a:lvl4pPr>
            <a:lvl5pPr lvl="4" algn="l">
              <a:lnSpc>
                <a:spcPct val="80000"/>
              </a:lnSpc>
              <a:spcBef>
                <a:spcPts val="0"/>
              </a:spcBef>
              <a:spcAft>
                <a:spcPts val="0"/>
              </a:spcAft>
              <a:buClr>
                <a:srgbClr val="494745"/>
              </a:buClr>
              <a:buSzPts val="1800"/>
              <a:buNone/>
              <a:defRPr/>
            </a:lvl5pPr>
            <a:lvl6pPr lvl="5" algn="l">
              <a:lnSpc>
                <a:spcPct val="80000"/>
              </a:lnSpc>
              <a:spcBef>
                <a:spcPts val="0"/>
              </a:spcBef>
              <a:spcAft>
                <a:spcPts val="0"/>
              </a:spcAft>
              <a:buClr>
                <a:srgbClr val="494745"/>
              </a:buClr>
              <a:buSzPts val="1800"/>
              <a:buNone/>
              <a:defRPr/>
            </a:lvl6pPr>
            <a:lvl7pPr lvl="6" algn="l">
              <a:lnSpc>
                <a:spcPct val="80000"/>
              </a:lnSpc>
              <a:spcBef>
                <a:spcPts val="0"/>
              </a:spcBef>
              <a:spcAft>
                <a:spcPts val="0"/>
              </a:spcAft>
              <a:buClr>
                <a:srgbClr val="494745"/>
              </a:buClr>
              <a:buSzPts val="1800"/>
              <a:buNone/>
              <a:defRPr/>
            </a:lvl7pPr>
            <a:lvl8pPr lvl="7" algn="l">
              <a:lnSpc>
                <a:spcPct val="80000"/>
              </a:lnSpc>
              <a:spcBef>
                <a:spcPts val="0"/>
              </a:spcBef>
              <a:spcAft>
                <a:spcPts val="0"/>
              </a:spcAft>
              <a:buClr>
                <a:srgbClr val="494745"/>
              </a:buClr>
              <a:buSzPts val="1800"/>
              <a:buNone/>
              <a:defRPr/>
            </a:lvl8pPr>
            <a:lvl9pPr lvl="8" algn="l">
              <a:lnSpc>
                <a:spcPct val="80000"/>
              </a:lnSpc>
              <a:spcBef>
                <a:spcPts val="0"/>
              </a:spcBef>
              <a:spcAft>
                <a:spcPts val="0"/>
              </a:spcAft>
              <a:buClr>
                <a:srgbClr val="494745"/>
              </a:buClr>
              <a:buSzPts val="1800"/>
              <a:buNone/>
              <a:defRPr/>
            </a:lvl9pPr>
          </a:lstStyle>
          <a:p>
            <a:endParaRPr/>
          </a:p>
        </p:txBody>
      </p:sp>
      <p:sp>
        <p:nvSpPr>
          <p:cNvPr id="13" name="Google Shape;13;p31"/>
          <p:cNvSpPr txBox="1">
            <a:spLocks noGrp="1"/>
          </p:cNvSpPr>
          <p:nvPr>
            <p:ph type="body" idx="1"/>
          </p:nvPr>
        </p:nvSpPr>
        <p:spPr>
          <a:xfrm>
            <a:off x="3103562" y="6650781"/>
            <a:ext cx="11012836" cy="5160567"/>
          </a:xfrm>
          <a:prstGeom prst="rect">
            <a:avLst/>
          </a:prstGeom>
          <a:noFill/>
          <a:ln>
            <a:noFill/>
          </a:ln>
        </p:spPr>
        <p:txBody>
          <a:bodyPr spcFirstLastPara="1" wrap="square" lIns="50800" tIns="50800" rIns="50800" bIns="50800" anchor="t" anchorCtr="0">
            <a:normAutofit/>
          </a:bodyPr>
          <a:lstStyle>
            <a:lvl1pPr marL="457200" lvl="0" indent="-228600" algn="l">
              <a:lnSpc>
                <a:spcPct val="150000"/>
              </a:lnSpc>
              <a:spcBef>
                <a:spcPts val="0"/>
              </a:spcBef>
              <a:spcAft>
                <a:spcPts val="0"/>
              </a:spcAft>
              <a:buClr>
                <a:srgbClr val="4A4847"/>
              </a:buClr>
              <a:buSzPts val="3200"/>
              <a:buFont typeface="Rasa"/>
              <a:buNone/>
              <a:defRPr>
                <a:solidFill>
                  <a:srgbClr val="4A4847"/>
                </a:solidFill>
              </a:defRPr>
            </a:lvl1pPr>
            <a:lvl2pPr marL="914400" lvl="1" indent="-228600" algn="l">
              <a:lnSpc>
                <a:spcPct val="150000"/>
              </a:lnSpc>
              <a:spcBef>
                <a:spcPts val="0"/>
              </a:spcBef>
              <a:spcAft>
                <a:spcPts val="0"/>
              </a:spcAft>
              <a:buClr>
                <a:srgbClr val="4A4847"/>
              </a:buClr>
              <a:buSzPts val="3200"/>
              <a:buFont typeface="Rasa"/>
              <a:buNone/>
              <a:defRPr>
                <a:solidFill>
                  <a:srgbClr val="4A4847"/>
                </a:solidFill>
              </a:defRPr>
            </a:lvl2pPr>
            <a:lvl3pPr marL="1371600" lvl="2" indent="-228600" algn="l">
              <a:lnSpc>
                <a:spcPct val="150000"/>
              </a:lnSpc>
              <a:spcBef>
                <a:spcPts val="0"/>
              </a:spcBef>
              <a:spcAft>
                <a:spcPts val="0"/>
              </a:spcAft>
              <a:buClr>
                <a:srgbClr val="4A4847"/>
              </a:buClr>
              <a:buSzPts val="3200"/>
              <a:buFont typeface="Rasa"/>
              <a:buNone/>
              <a:defRPr>
                <a:solidFill>
                  <a:srgbClr val="4A4847"/>
                </a:solidFill>
              </a:defRPr>
            </a:lvl3pPr>
            <a:lvl4pPr marL="1828800" lvl="3" indent="-228600" algn="l">
              <a:lnSpc>
                <a:spcPct val="150000"/>
              </a:lnSpc>
              <a:spcBef>
                <a:spcPts val="0"/>
              </a:spcBef>
              <a:spcAft>
                <a:spcPts val="0"/>
              </a:spcAft>
              <a:buClr>
                <a:srgbClr val="4A4847"/>
              </a:buClr>
              <a:buSzPts val="3200"/>
              <a:buFont typeface="Rasa"/>
              <a:buNone/>
              <a:defRPr>
                <a:solidFill>
                  <a:srgbClr val="4A4847"/>
                </a:solidFill>
              </a:defRPr>
            </a:lvl4pPr>
            <a:lvl5pPr marL="2286000" lvl="4" indent="-228600" algn="l">
              <a:lnSpc>
                <a:spcPct val="150000"/>
              </a:lnSpc>
              <a:spcBef>
                <a:spcPts val="0"/>
              </a:spcBef>
              <a:spcAft>
                <a:spcPts val="0"/>
              </a:spcAft>
              <a:buClr>
                <a:srgbClr val="4A4847"/>
              </a:buClr>
              <a:buSzPts val="3200"/>
              <a:buFont typeface="Rasa"/>
              <a:buNone/>
              <a:defRPr>
                <a:solidFill>
                  <a:srgbClr val="4A4847"/>
                </a:solidFill>
              </a:defRPr>
            </a:lvl5pPr>
            <a:lvl6pPr marL="2743200" lvl="5" indent="-371475" algn="l">
              <a:lnSpc>
                <a:spcPct val="150000"/>
              </a:lnSpc>
              <a:spcBef>
                <a:spcPts val="0"/>
              </a:spcBef>
              <a:spcAft>
                <a:spcPts val="0"/>
              </a:spcAft>
              <a:buClr>
                <a:srgbClr val="000000"/>
              </a:buClr>
              <a:buSzPts val="2250"/>
              <a:buChar char="•"/>
              <a:defRPr/>
            </a:lvl6pPr>
            <a:lvl7pPr marL="3200400" lvl="6" indent="-371475" algn="l">
              <a:lnSpc>
                <a:spcPct val="150000"/>
              </a:lnSpc>
              <a:spcBef>
                <a:spcPts val="0"/>
              </a:spcBef>
              <a:spcAft>
                <a:spcPts val="0"/>
              </a:spcAft>
              <a:buClr>
                <a:srgbClr val="000000"/>
              </a:buClr>
              <a:buSzPts val="2250"/>
              <a:buChar char="•"/>
              <a:defRPr/>
            </a:lvl7pPr>
            <a:lvl8pPr marL="3657600" lvl="7" indent="-371475" algn="l">
              <a:lnSpc>
                <a:spcPct val="150000"/>
              </a:lnSpc>
              <a:spcBef>
                <a:spcPts val="0"/>
              </a:spcBef>
              <a:spcAft>
                <a:spcPts val="0"/>
              </a:spcAft>
              <a:buClr>
                <a:srgbClr val="000000"/>
              </a:buClr>
              <a:buSzPts val="2250"/>
              <a:buChar char="•"/>
              <a:defRPr/>
            </a:lvl8pPr>
            <a:lvl9pPr marL="4114800" lvl="8" indent="-371475" algn="l">
              <a:lnSpc>
                <a:spcPct val="150000"/>
              </a:lnSpc>
              <a:spcBef>
                <a:spcPts val="0"/>
              </a:spcBef>
              <a:spcAft>
                <a:spcPts val="0"/>
              </a:spcAft>
              <a:buClr>
                <a:srgbClr val="000000"/>
              </a:buClr>
              <a:buSzPts val="2250"/>
              <a:buChar char="•"/>
              <a:defRPr/>
            </a:lvl9pPr>
          </a:lstStyle>
          <a:p>
            <a:endParaRPr/>
          </a:p>
        </p:txBody>
      </p:sp>
      <p:sp>
        <p:nvSpPr>
          <p:cNvPr id="14" name="Google Shape;14;p31"/>
          <p:cNvSpPr>
            <a:spLocks noGrp="1"/>
          </p:cNvSpPr>
          <p:nvPr>
            <p:ph type="pic" idx="2"/>
          </p:nvPr>
        </p:nvSpPr>
        <p:spPr>
          <a:xfrm>
            <a:off x="17747673" y="1018621"/>
            <a:ext cx="6661728" cy="5716483"/>
          </a:xfrm>
          <a:prstGeom prst="rect">
            <a:avLst/>
          </a:prstGeom>
          <a:noFill/>
          <a:ln>
            <a:noFill/>
          </a:ln>
        </p:spPr>
      </p:sp>
      <p:sp>
        <p:nvSpPr>
          <p:cNvPr id="15" name="Google Shape;15;p31"/>
          <p:cNvSpPr>
            <a:spLocks noGrp="1"/>
          </p:cNvSpPr>
          <p:nvPr>
            <p:ph type="pic" idx="3"/>
          </p:nvPr>
        </p:nvSpPr>
        <p:spPr>
          <a:xfrm>
            <a:off x="19147290" y="7056736"/>
            <a:ext cx="5262309" cy="3946732"/>
          </a:xfrm>
          <a:prstGeom prst="rect">
            <a:avLst/>
          </a:prstGeom>
          <a:noFill/>
          <a:ln>
            <a:noFill/>
          </a:ln>
        </p:spPr>
      </p:sp>
      <p:sp>
        <p:nvSpPr>
          <p:cNvPr id="16" name="Google Shape;16;p31"/>
          <p:cNvSpPr>
            <a:spLocks noGrp="1"/>
          </p:cNvSpPr>
          <p:nvPr>
            <p:ph type="pic" idx="4"/>
          </p:nvPr>
        </p:nvSpPr>
        <p:spPr>
          <a:xfrm>
            <a:off x="13571900" y="7056736"/>
            <a:ext cx="5262309" cy="3946732"/>
          </a:xfrm>
          <a:prstGeom prst="rect">
            <a:avLst/>
          </a:prstGeom>
          <a:noFill/>
          <a:ln>
            <a:noFill/>
          </a:ln>
        </p:spPr>
      </p:sp>
      <p:sp>
        <p:nvSpPr>
          <p:cNvPr id="17" name="Google Shape;17;p31"/>
          <p:cNvSpPr>
            <a:spLocks noGrp="1"/>
          </p:cNvSpPr>
          <p:nvPr>
            <p:ph type="pic" idx="5"/>
          </p:nvPr>
        </p:nvSpPr>
        <p:spPr>
          <a:xfrm>
            <a:off x="12946502" y="1046831"/>
            <a:ext cx="4524913" cy="5705253"/>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ěžná strana žlutá (obrazky2)">
  <p:cSld name="Běžná strana žlutá (obrazky2)">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3111500" y="2235200"/>
            <a:ext cx="6001197" cy="5160566"/>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494745"/>
              </a:buClr>
              <a:buSzPts val="8000"/>
              <a:buFont typeface="Rasa"/>
              <a:buNone/>
              <a:defRPr sz="8000"/>
            </a:lvl1pPr>
            <a:lvl2pPr lvl="1" algn="l">
              <a:lnSpc>
                <a:spcPct val="80000"/>
              </a:lnSpc>
              <a:spcBef>
                <a:spcPts val="0"/>
              </a:spcBef>
              <a:spcAft>
                <a:spcPts val="0"/>
              </a:spcAft>
              <a:buClr>
                <a:srgbClr val="494745"/>
              </a:buClr>
              <a:buSzPts val="1800"/>
              <a:buNone/>
              <a:defRPr/>
            </a:lvl2pPr>
            <a:lvl3pPr lvl="2" algn="l">
              <a:lnSpc>
                <a:spcPct val="80000"/>
              </a:lnSpc>
              <a:spcBef>
                <a:spcPts val="0"/>
              </a:spcBef>
              <a:spcAft>
                <a:spcPts val="0"/>
              </a:spcAft>
              <a:buClr>
                <a:srgbClr val="494745"/>
              </a:buClr>
              <a:buSzPts val="1800"/>
              <a:buNone/>
              <a:defRPr/>
            </a:lvl3pPr>
            <a:lvl4pPr lvl="3" algn="l">
              <a:lnSpc>
                <a:spcPct val="80000"/>
              </a:lnSpc>
              <a:spcBef>
                <a:spcPts val="0"/>
              </a:spcBef>
              <a:spcAft>
                <a:spcPts val="0"/>
              </a:spcAft>
              <a:buClr>
                <a:srgbClr val="494745"/>
              </a:buClr>
              <a:buSzPts val="1800"/>
              <a:buNone/>
              <a:defRPr/>
            </a:lvl4pPr>
            <a:lvl5pPr lvl="4" algn="l">
              <a:lnSpc>
                <a:spcPct val="80000"/>
              </a:lnSpc>
              <a:spcBef>
                <a:spcPts val="0"/>
              </a:spcBef>
              <a:spcAft>
                <a:spcPts val="0"/>
              </a:spcAft>
              <a:buClr>
                <a:srgbClr val="494745"/>
              </a:buClr>
              <a:buSzPts val="1800"/>
              <a:buNone/>
              <a:defRPr/>
            </a:lvl5pPr>
            <a:lvl6pPr lvl="5" algn="l">
              <a:lnSpc>
                <a:spcPct val="80000"/>
              </a:lnSpc>
              <a:spcBef>
                <a:spcPts val="0"/>
              </a:spcBef>
              <a:spcAft>
                <a:spcPts val="0"/>
              </a:spcAft>
              <a:buClr>
                <a:srgbClr val="494745"/>
              </a:buClr>
              <a:buSzPts val="1800"/>
              <a:buNone/>
              <a:defRPr/>
            </a:lvl6pPr>
            <a:lvl7pPr lvl="6" algn="l">
              <a:lnSpc>
                <a:spcPct val="80000"/>
              </a:lnSpc>
              <a:spcBef>
                <a:spcPts val="0"/>
              </a:spcBef>
              <a:spcAft>
                <a:spcPts val="0"/>
              </a:spcAft>
              <a:buClr>
                <a:srgbClr val="494745"/>
              </a:buClr>
              <a:buSzPts val="1800"/>
              <a:buNone/>
              <a:defRPr/>
            </a:lvl7pPr>
            <a:lvl8pPr lvl="7" algn="l">
              <a:lnSpc>
                <a:spcPct val="80000"/>
              </a:lnSpc>
              <a:spcBef>
                <a:spcPts val="0"/>
              </a:spcBef>
              <a:spcAft>
                <a:spcPts val="0"/>
              </a:spcAft>
              <a:buClr>
                <a:srgbClr val="494745"/>
              </a:buClr>
              <a:buSzPts val="1800"/>
              <a:buNone/>
              <a:defRPr/>
            </a:lvl8pPr>
            <a:lvl9pPr lvl="8" algn="l">
              <a:lnSpc>
                <a:spcPct val="80000"/>
              </a:lnSpc>
              <a:spcBef>
                <a:spcPts val="0"/>
              </a:spcBef>
              <a:spcAft>
                <a:spcPts val="0"/>
              </a:spcAft>
              <a:buClr>
                <a:srgbClr val="494745"/>
              </a:buClr>
              <a:buSzPts val="1800"/>
              <a:buNone/>
              <a:defRPr/>
            </a:lvl9pPr>
          </a:lstStyle>
          <a:p>
            <a:endParaRPr/>
          </a:p>
        </p:txBody>
      </p:sp>
      <p:sp>
        <p:nvSpPr>
          <p:cNvPr id="20" name="Google Shape;20;p32"/>
          <p:cNvSpPr txBox="1">
            <a:spLocks noGrp="1"/>
          </p:cNvSpPr>
          <p:nvPr>
            <p:ph type="body" idx="1"/>
          </p:nvPr>
        </p:nvSpPr>
        <p:spPr>
          <a:xfrm>
            <a:off x="3103562" y="6650781"/>
            <a:ext cx="11012836" cy="5160567"/>
          </a:xfrm>
          <a:prstGeom prst="rect">
            <a:avLst/>
          </a:prstGeom>
          <a:noFill/>
          <a:ln>
            <a:noFill/>
          </a:ln>
        </p:spPr>
        <p:txBody>
          <a:bodyPr spcFirstLastPara="1" wrap="square" lIns="50800" tIns="50800" rIns="50800" bIns="50800" anchor="t" anchorCtr="0">
            <a:normAutofit/>
          </a:bodyPr>
          <a:lstStyle>
            <a:lvl1pPr marL="457200" lvl="0" indent="-228600" algn="l">
              <a:lnSpc>
                <a:spcPct val="150000"/>
              </a:lnSpc>
              <a:spcBef>
                <a:spcPts val="0"/>
              </a:spcBef>
              <a:spcAft>
                <a:spcPts val="0"/>
              </a:spcAft>
              <a:buClr>
                <a:srgbClr val="4A4847"/>
              </a:buClr>
              <a:buSzPts val="3200"/>
              <a:buFont typeface="Rasa"/>
              <a:buNone/>
              <a:defRPr>
                <a:solidFill>
                  <a:srgbClr val="4A4847"/>
                </a:solidFill>
              </a:defRPr>
            </a:lvl1pPr>
            <a:lvl2pPr marL="914400" lvl="1" indent="-228600" algn="l">
              <a:lnSpc>
                <a:spcPct val="150000"/>
              </a:lnSpc>
              <a:spcBef>
                <a:spcPts val="0"/>
              </a:spcBef>
              <a:spcAft>
                <a:spcPts val="0"/>
              </a:spcAft>
              <a:buClr>
                <a:srgbClr val="4A4847"/>
              </a:buClr>
              <a:buSzPts val="3200"/>
              <a:buFont typeface="Rasa"/>
              <a:buNone/>
              <a:defRPr>
                <a:solidFill>
                  <a:srgbClr val="4A4847"/>
                </a:solidFill>
              </a:defRPr>
            </a:lvl2pPr>
            <a:lvl3pPr marL="1371600" lvl="2" indent="-228600" algn="l">
              <a:lnSpc>
                <a:spcPct val="150000"/>
              </a:lnSpc>
              <a:spcBef>
                <a:spcPts val="0"/>
              </a:spcBef>
              <a:spcAft>
                <a:spcPts val="0"/>
              </a:spcAft>
              <a:buClr>
                <a:srgbClr val="4A4847"/>
              </a:buClr>
              <a:buSzPts val="3200"/>
              <a:buFont typeface="Rasa"/>
              <a:buNone/>
              <a:defRPr>
                <a:solidFill>
                  <a:srgbClr val="4A4847"/>
                </a:solidFill>
              </a:defRPr>
            </a:lvl3pPr>
            <a:lvl4pPr marL="1828800" lvl="3" indent="-228600" algn="l">
              <a:lnSpc>
                <a:spcPct val="150000"/>
              </a:lnSpc>
              <a:spcBef>
                <a:spcPts val="0"/>
              </a:spcBef>
              <a:spcAft>
                <a:spcPts val="0"/>
              </a:spcAft>
              <a:buClr>
                <a:srgbClr val="4A4847"/>
              </a:buClr>
              <a:buSzPts val="3200"/>
              <a:buFont typeface="Rasa"/>
              <a:buNone/>
              <a:defRPr>
                <a:solidFill>
                  <a:srgbClr val="4A4847"/>
                </a:solidFill>
              </a:defRPr>
            </a:lvl4pPr>
            <a:lvl5pPr marL="2286000" lvl="4" indent="-228600" algn="l">
              <a:lnSpc>
                <a:spcPct val="150000"/>
              </a:lnSpc>
              <a:spcBef>
                <a:spcPts val="0"/>
              </a:spcBef>
              <a:spcAft>
                <a:spcPts val="0"/>
              </a:spcAft>
              <a:buClr>
                <a:srgbClr val="4A4847"/>
              </a:buClr>
              <a:buSzPts val="3200"/>
              <a:buFont typeface="Rasa"/>
              <a:buNone/>
              <a:defRPr>
                <a:solidFill>
                  <a:srgbClr val="4A4847"/>
                </a:solidFill>
              </a:defRPr>
            </a:lvl5pPr>
            <a:lvl6pPr marL="2743200" lvl="5" indent="-371475" algn="l">
              <a:lnSpc>
                <a:spcPct val="150000"/>
              </a:lnSpc>
              <a:spcBef>
                <a:spcPts val="0"/>
              </a:spcBef>
              <a:spcAft>
                <a:spcPts val="0"/>
              </a:spcAft>
              <a:buClr>
                <a:srgbClr val="000000"/>
              </a:buClr>
              <a:buSzPts val="2250"/>
              <a:buChar char="•"/>
              <a:defRPr/>
            </a:lvl6pPr>
            <a:lvl7pPr marL="3200400" lvl="6" indent="-371475" algn="l">
              <a:lnSpc>
                <a:spcPct val="150000"/>
              </a:lnSpc>
              <a:spcBef>
                <a:spcPts val="0"/>
              </a:spcBef>
              <a:spcAft>
                <a:spcPts val="0"/>
              </a:spcAft>
              <a:buClr>
                <a:srgbClr val="000000"/>
              </a:buClr>
              <a:buSzPts val="2250"/>
              <a:buChar char="•"/>
              <a:defRPr/>
            </a:lvl7pPr>
            <a:lvl8pPr marL="3657600" lvl="7" indent="-371475" algn="l">
              <a:lnSpc>
                <a:spcPct val="150000"/>
              </a:lnSpc>
              <a:spcBef>
                <a:spcPts val="0"/>
              </a:spcBef>
              <a:spcAft>
                <a:spcPts val="0"/>
              </a:spcAft>
              <a:buClr>
                <a:srgbClr val="000000"/>
              </a:buClr>
              <a:buSzPts val="2250"/>
              <a:buChar char="•"/>
              <a:defRPr/>
            </a:lvl8pPr>
            <a:lvl9pPr marL="4114800" lvl="8" indent="-371475" algn="l">
              <a:lnSpc>
                <a:spcPct val="150000"/>
              </a:lnSpc>
              <a:spcBef>
                <a:spcPts val="0"/>
              </a:spcBef>
              <a:spcAft>
                <a:spcPts val="0"/>
              </a:spcAft>
              <a:buClr>
                <a:srgbClr val="000000"/>
              </a:buClr>
              <a:buSzPts val="2250"/>
              <a:buChar char="•"/>
              <a:defRPr/>
            </a:lvl9pPr>
          </a:lstStyle>
          <a:p>
            <a:endParaRPr/>
          </a:p>
        </p:txBody>
      </p:sp>
      <p:sp>
        <p:nvSpPr>
          <p:cNvPr id="21" name="Google Shape;21;p32"/>
          <p:cNvSpPr>
            <a:spLocks noGrp="1"/>
          </p:cNvSpPr>
          <p:nvPr>
            <p:ph type="pic" idx="2"/>
          </p:nvPr>
        </p:nvSpPr>
        <p:spPr>
          <a:xfrm>
            <a:off x="12884726" y="1"/>
            <a:ext cx="11499274" cy="13716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29"/>
          <p:cNvSpPr txBox="1">
            <a:spLocks noGrp="1"/>
          </p:cNvSpPr>
          <p:nvPr>
            <p:ph type="title"/>
          </p:nvPr>
        </p:nvSpPr>
        <p:spPr>
          <a:xfrm>
            <a:off x="2565400" y="1943099"/>
            <a:ext cx="9626898" cy="6782446"/>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1pPr>
            <a:lvl2pPr marR="0" lvl="1"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2pPr>
            <a:lvl3pPr marR="0" lvl="2"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3pPr>
            <a:lvl4pPr marR="0" lvl="3"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4pPr>
            <a:lvl5pPr marR="0" lvl="4"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5pPr>
            <a:lvl6pPr marR="0" lvl="5"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6pPr>
            <a:lvl7pPr marR="0" lvl="6"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7pPr>
            <a:lvl8pPr marR="0" lvl="7"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8pPr>
            <a:lvl9pPr marR="0" lvl="8" algn="l" rtl="0">
              <a:lnSpc>
                <a:spcPct val="80000"/>
              </a:lnSpc>
              <a:spcBef>
                <a:spcPts val="0"/>
              </a:spcBef>
              <a:spcAft>
                <a:spcPts val="0"/>
              </a:spcAft>
              <a:buClr>
                <a:srgbClr val="494745"/>
              </a:buClr>
              <a:buSzPts val="10000"/>
              <a:buFont typeface="Rasa"/>
              <a:buNone/>
              <a:defRPr sz="10000" b="1" i="0" u="none" strike="noStrike" cap="none">
                <a:solidFill>
                  <a:srgbClr val="494745"/>
                </a:solidFill>
                <a:latin typeface="Rasa"/>
                <a:ea typeface="Rasa"/>
                <a:cs typeface="Rasa"/>
                <a:sym typeface="Rasa"/>
              </a:defRPr>
            </a:lvl9pPr>
          </a:lstStyle>
          <a:p>
            <a:endParaRPr/>
          </a:p>
        </p:txBody>
      </p:sp>
      <p:sp>
        <p:nvSpPr>
          <p:cNvPr id="7" name="Google Shape;7;p29"/>
          <p:cNvSpPr txBox="1">
            <a:spLocks noGrp="1"/>
          </p:cNvSpPr>
          <p:nvPr>
            <p:ph type="body" idx="1"/>
          </p:nvPr>
        </p:nvSpPr>
        <p:spPr>
          <a:xfrm>
            <a:off x="1689100" y="3149600"/>
            <a:ext cx="21005800" cy="9296400"/>
          </a:xfrm>
          <a:prstGeom prst="rect">
            <a:avLst/>
          </a:prstGeom>
          <a:noFill/>
          <a:ln>
            <a:noFill/>
          </a:ln>
        </p:spPr>
        <p:txBody>
          <a:bodyPr spcFirstLastPara="1" wrap="square" lIns="50800" tIns="50800" rIns="50800" bIns="50800" anchor="ctr" anchorCtr="0">
            <a:normAutofit/>
          </a:bodyPr>
          <a:lstStyle>
            <a:lvl1pPr marL="457200" marR="0" lvl="0"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1pPr>
            <a:lvl2pPr marL="914400" marR="0" lvl="1"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2pPr>
            <a:lvl3pPr marL="1371600" marR="0" lvl="2"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3pPr>
            <a:lvl4pPr marL="1828800" marR="0" lvl="3"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4pPr>
            <a:lvl5pPr marL="2286000" marR="0" lvl="4"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5pPr>
            <a:lvl6pPr marL="2743200" marR="0" lvl="5"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6pPr>
            <a:lvl7pPr marL="3200400" marR="0" lvl="6"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7pPr>
            <a:lvl8pPr marL="3657600" marR="0" lvl="7"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8pPr>
            <a:lvl9pPr marL="4114800" marR="0" lvl="8" indent="-482600" algn="l" rtl="0">
              <a:lnSpc>
                <a:spcPct val="150000"/>
              </a:lnSpc>
              <a:spcBef>
                <a:spcPts val="0"/>
              </a:spcBef>
              <a:spcAft>
                <a:spcPts val="0"/>
              </a:spcAft>
              <a:buClr>
                <a:srgbClr val="000000"/>
              </a:buClr>
              <a:buSzPts val="4000"/>
              <a:buFont typeface="Rasa"/>
              <a:buChar char="•"/>
              <a:defRPr sz="3200" b="0" i="0" u="none" strike="noStrike" cap="none">
                <a:solidFill>
                  <a:srgbClr val="000000"/>
                </a:solidFill>
                <a:latin typeface="Rasa"/>
                <a:ea typeface="Rasa"/>
                <a:cs typeface="Rasa"/>
                <a:sym typeface="Ras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5.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5.jpe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jpeg"/><Relationship Id="rId7"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5.jpe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
        <p:cNvGrpSpPr/>
        <p:nvPr/>
      </p:nvGrpSpPr>
      <p:grpSpPr>
        <a:xfrm>
          <a:off x="0" y="0"/>
          <a:ext cx="0" cy="0"/>
          <a:chOff x="0" y="0"/>
          <a:chExt cx="0" cy="0"/>
        </a:xfrm>
      </p:grpSpPr>
      <p:sp>
        <p:nvSpPr>
          <p:cNvPr id="26" name="Google Shape;26;p1"/>
          <p:cNvSpPr txBox="1">
            <a:spLocks noGrp="1"/>
          </p:cNvSpPr>
          <p:nvPr>
            <p:ph type="title"/>
          </p:nvPr>
        </p:nvSpPr>
        <p:spPr>
          <a:xfrm>
            <a:off x="2527300" y="3124200"/>
            <a:ext cx="13589000" cy="2350939"/>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FFFFFF"/>
              </a:buClr>
              <a:buSzPct val="100000"/>
              <a:buFont typeface="Rasa"/>
              <a:buNone/>
            </a:pPr>
            <a:r>
              <a:rPr lang="cs-CZ" sz="11500"/>
              <a:t>Prezentace investičních nemovitostí</a:t>
            </a:r>
            <a:r>
              <a:rPr lang="cs-CZ"/>
              <a:t/>
            </a:r>
            <a:br>
              <a:rPr lang="cs-CZ"/>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g1dc10d56e07_0_74"/>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Byt Dvořákova, Opava</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Adresa: </a:t>
            </a:r>
            <a:r>
              <a:rPr lang="cs-CZ" sz="3200" b="0">
                <a:solidFill>
                  <a:srgbClr val="464646"/>
                </a:solidFill>
                <a:latin typeface="Rasa"/>
                <a:ea typeface="Rasa"/>
                <a:cs typeface="Rasa"/>
                <a:sym typeface="Rasa"/>
              </a:rPr>
              <a:t>Dvořákova 388/22, Opava</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a:solidFill>
                  <a:srgbClr val="464646"/>
                </a:solidFill>
                <a:latin typeface="Rasa"/>
                <a:ea typeface="Rasa"/>
                <a:cs typeface="Rasa"/>
                <a:sym typeface="Rasa"/>
              </a:rPr>
              <a:t>Číslo bytové jednotky: 2</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Vlastnictví: osobní</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Dispozice: </a:t>
            </a:r>
            <a:r>
              <a:rPr lang="cs-CZ" sz="3200" b="0">
                <a:solidFill>
                  <a:srgbClr val="464646"/>
                </a:solidFill>
                <a:latin typeface="Rasa"/>
                <a:ea typeface="Rasa"/>
                <a:cs typeface="Rasa"/>
                <a:sym typeface="Rasa"/>
              </a:rPr>
              <a:t>4+kk</a:t>
            </a:r>
            <a:br>
              <a:rPr lang="cs-CZ" sz="3200" b="0">
                <a:solidFill>
                  <a:srgbClr val="464646"/>
                </a:solidFill>
                <a:latin typeface="Rasa"/>
                <a:ea typeface="Rasa"/>
                <a:cs typeface="Rasa"/>
                <a:sym typeface="Rasa"/>
              </a:rPr>
            </a:br>
            <a:r>
              <a:rPr lang="cs-CZ" sz="3200" b="0">
                <a:solidFill>
                  <a:srgbClr val="464646"/>
                </a:solidFill>
                <a:latin typeface="Rasa"/>
                <a:ea typeface="Rasa"/>
                <a:cs typeface="Rasa"/>
                <a:sym typeface="Rasa"/>
              </a:rPr>
              <a:t>Velikost: 94 m</a:t>
            </a:r>
            <a:r>
              <a:rPr lang="cs-CZ" sz="3200" b="0" baseline="30000">
                <a:solidFill>
                  <a:srgbClr val="464646"/>
                </a:solidFill>
                <a:latin typeface="Rasa"/>
                <a:ea typeface="Rasa"/>
                <a:cs typeface="Rasa"/>
                <a:sym typeface="Rasa"/>
              </a:rPr>
              <a:t>2  </a:t>
            </a:r>
            <a:r>
              <a:rPr lang="cs-CZ" sz="3200" b="0">
                <a:solidFill>
                  <a:srgbClr val="464646"/>
                </a:solidFill>
                <a:latin typeface="Rasa"/>
                <a:ea typeface="Rasa"/>
                <a:cs typeface="Rasa"/>
                <a:sym typeface="Rasa"/>
              </a:rPr>
              <a:t>+ 16 m</a:t>
            </a:r>
            <a:r>
              <a:rPr lang="cs-CZ" sz="3200" b="0" baseline="30000">
                <a:solidFill>
                  <a:srgbClr val="464646"/>
                </a:solidFill>
                <a:latin typeface="Rasa"/>
                <a:ea typeface="Rasa"/>
                <a:cs typeface="Rasa"/>
                <a:sym typeface="Rasa"/>
              </a:rPr>
              <a:t>2  </a:t>
            </a:r>
            <a:r>
              <a:rPr lang="cs-CZ" sz="3200" b="0">
                <a:solidFill>
                  <a:srgbClr val="464646"/>
                </a:solidFill>
                <a:latin typeface="Rasa"/>
                <a:ea typeface="Rasa"/>
                <a:cs typeface="Rasa"/>
                <a:sym typeface="Rasa"/>
              </a:rPr>
              <a:t>garáž + zahrada</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Stav: po rozsáhlé rekonstrukci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Prodejní cena:  </a:t>
            </a:r>
            <a:r>
              <a:rPr lang="cs-CZ" sz="3200">
                <a:solidFill>
                  <a:srgbClr val="464646"/>
                </a:solidFill>
                <a:latin typeface="Rasa"/>
                <a:ea typeface="Rasa"/>
                <a:cs typeface="Rasa"/>
                <a:sym typeface="Rasa"/>
              </a:rPr>
              <a:t>4 200 000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Nájem měsíční</a:t>
            </a:r>
            <a:r>
              <a:rPr lang="cs-CZ" sz="3200" b="1">
                <a:solidFill>
                  <a:srgbClr val="464646"/>
                </a:solidFill>
                <a:latin typeface="Rasa"/>
                <a:ea typeface="Rasa"/>
                <a:cs typeface="Rasa"/>
                <a:sym typeface="Rasa"/>
              </a:rPr>
              <a:t>:  1</a:t>
            </a:r>
            <a:r>
              <a:rPr lang="cs-CZ" sz="3200">
                <a:solidFill>
                  <a:srgbClr val="464646"/>
                </a:solidFill>
              </a:rPr>
              <a:t>7 0</a:t>
            </a:r>
            <a:r>
              <a:rPr lang="cs-CZ" sz="3200" b="1">
                <a:solidFill>
                  <a:srgbClr val="464646"/>
                </a:solidFill>
                <a:latin typeface="Rasa"/>
                <a:ea typeface="Rasa"/>
                <a:cs typeface="Rasa"/>
                <a:sym typeface="Rasa"/>
              </a:rPr>
              <a:t>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Čisté roční nájemné: </a:t>
            </a:r>
            <a:r>
              <a:rPr lang="cs-CZ" sz="3200">
                <a:solidFill>
                  <a:srgbClr val="464646"/>
                </a:solidFill>
              </a:rPr>
              <a:t>190 436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Čistá kapitalizační míra: </a:t>
            </a:r>
            <a:r>
              <a:rPr lang="cs-CZ" sz="3200" b="1">
                <a:solidFill>
                  <a:srgbClr val="FFD742"/>
                </a:solidFill>
                <a:highlight>
                  <a:srgbClr val="494745"/>
                </a:highlight>
                <a:latin typeface="Rasa"/>
                <a:ea typeface="Rasa"/>
                <a:cs typeface="Rasa"/>
                <a:sym typeface="Rasa"/>
              </a:rPr>
              <a:t> </a:t>
            </a:r>
            <a:r>
              <a:rPr lang="cs-CZ" sz="3200">
                <a:solidFill>
                  <a:srgbClr val="FFD742"/>
                </a:solidFill>
                <a:highlight>
                  <a:srgbClr val="494745"/>
                </a:highlight>
              </a:rPr>
              <a:t>4,86 </a:t>
            </a:r>
            <a:r>
              <a:rPr lang="cs-CZ" sz="3200" b="1" i="0" u="none" strike="noStrike">
                <a:solidFill>
                  <a:srgbClr val="FFD742"/>
                </a:solidFill>
                <a:highlight>
                  <a:srgbClr val="494745"/>
                </a:highlight>
                <a:latin typeface="Rasa"/>
                <a:ea typeface="Rasa"/>
                <a:cs typeface="Rasa"/>
                <a:sym typeface="Rasa"/>
              </a:rPr>
              <a:t>%</a:t>
            </a:r>
            <a:r>
              <a:rPr lang="cs-CZ" sz="3200" b="1">
                <a:solidFill>
                  <a:srgbClr val="FFD742"/>
                </a:solidFill>
                <a:highlight>
                  <a:srgbClr val="494745"/>
                </a:highlight>
                <a:latin typeface="Rasa"/>
                <a:ea typeface="Rasa"/>
                <a:cs typeface="Rasa"/>
                <a:sym typeface="Rasa"/>
              </a:rPr>
              <a: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R</a:t>
            </a:r>
            <a:r>
              <a:rPr lang="cs-CZ" sz="3200">
                <a:solidFill>
                  <a:srgbClr val="464646"/>
                </a:solidFill>
              </a:rPr>
              <a:t>O</a:t>
            </a:r>
            <a:r>
              <a:rPr lang="cs-CZ" sz="3200" b="1">
                <a:solidFill>
                  <a:srgbClr val="464646"/>
                </a:solidFill>
                <a:latin typeface="Rasa"/>
                <a:ea typeface="Rasa"/>
                <a:cs typeface="Rasa"/>
                <a:sym typeface="Rasa"/>
              </a:rPr>
              <a:t>A: </a:t>
            </a:r>
            <a:r>
              <a:rPr lang="cs-CZ" sz="3200">
                <a:solidFill>
                  <a:srgbClr val="464646"/>
                </a:solidFill>
              </a:rPr>
              <a:t>21</a:t>
            </a:r>
            <a:r>
              <a:rPr lang="cs-CZ" sz="3200" b="1">
                <a:solidFill>
                  <a:srgbClr val="464646"/>
                </a:solidFill>
                <a:latin typeface="Rasa"/>
                <a:ea typeface="Rasa"/>
                <a:cs typeface="Rasa"/>
                <a:sym typeface="Rasa"/>
              </a:rPr>
              <a:t> let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108" name="Google Shape;108;g1dc10d56e07_0_74"/>
          <p:cNvPicPr preferRelativeResize="0"/>
          <p:nvPr/>
        </p:nvPicPr>
        <p:blipFill rotWithShape="1">
          <a:blip r:embed="rId4">
            <a:alphaModFix/>
          </a:blip>
          <a:srcRect/>
          <a:stretch/>
        </p:blipFill>
        <p:spPr>
          <a:xfrm>
            <a:off x="12446512" y="865083"/>
            <a:ext cx="6001311" cy="4002827"/>
          </a:xfrm>
          <a:prstGeom prst="rect">
            <a:avLst/>
          </a:prstGeom>
          <a:noFill/>
          <a:ln>
            <a:noFill/>
          </a:ln>
        </p:spPr>
      </p:pic>
      <p:pic>
        <p:nvPicPr>
          <p:cNvPr id="109" name="Google Shape;109;g1dc10d56e07_0_74"/>
          <p:cNvPicPr preferRelativeResize="0"/>
          <p:nvPr/>
        </p:nvPicPr>
        <p:blipFill rotWithShape="1">
          <a:blip r:embed="rId5">
            <a:alphaModFix/>
          </a:blip>
          <a:srcRect/>
          <a:stretch/>
        </p:blipFill>
        <p:spPr>
          <a:xfrm>
            <a:off x="18382689" y="865082"/>
            <a:ext cx="6001311" cy="4002827"/>
          </a:xfrm>
          <a:prstGeom prst="rect">
            <a:avLst/>
          </a:prstGeom>
          <a:noFill/>
          <a:ln>
            <a:noFill/>
          </a:ln>
        </p:spPr>
      </p:pic>
      <p:pic>
        <p:nvPicPr>
          <p:cNvPr id="110" name="Google Shape;110;g1dc10d56e07_0_74"/>
          <p:cNvPicPr preferRelativeResize="0"/>
          <p:nvPr/>
        </p:nvPicPr>
        <p:blipFill rotWithShape="1">
          <a:blip r:embed="rId6">
            <a:alphaModFix/>
          </a:blip>
          <a:srcRect/>
          <a:stretch/>
        </p:blipFill>
        <p:spPr>
          <a:xfrm>
            <a:off x="12446512" y="8856202"/>
            <a:ext cx="6001311" cy="4002827"/>
          </a:xfrm>
          <a:prstGeom prst="rect">
            <a:avLst/>
          </a:prstGeom>
          <a:noFill/>
          <a:ln>
            <a:noFill/>
          </a:ln>
        </p:spPr>
      </p:pic>
      <p:pic>
        <p:nvPicPr>
          <p:cNvPr id="111" name="Google Shape;111;g1dc10d56e07_0_74"/>
          <p:cNvPicPr preferRelativeResize="0"/>
          <p:nvPr/>
        </p:nvPicPr>
        <p:blipFill rotWithShape="1">
          <a:blip r:embed="rId7">
            <a:alphaModFix/>
          </a:blip>
          <a:srcRect/>
          <a:stretch/>
        </p:blipFill>
        <p:spPr>
          <a:xfrm>
            <a:off x="12446512" y="4839236"/>
            <a:ext cx="6001311" cy="4002827"/>
          </a:xfrm>
          <a:prstGeom prst="rect">
            <a:avLst/>
          </a:prstGeom>
          <a:noFill/>
          <a:ln>
            <a:noFill/>
          </a:ln>
        </p:spPr>
      </p:pic>
      <p:pic>
        <p:nvPicPr>
          <p:cNvPr id="112" name="Google Shape;112;g1dc10d56e07_0_74"/>
          <p:cNvPicPr preferRelativeResize="0"/>
          <p:nvPr/>
        </p:nvPicPr>
        <p:blipFill rotWithShape="1">
          <a:blip r:embed="rId8">
            <a:alphaModFix/>
          </a:blip>
          <a:srcRect/>
          <a:stretch/>
        </p:blipFill>
        <p:spPr>
          <a:xfrm>
            <a:off x="18385618" y="8847428"/>
            <a:ext cx="5998383" cy="4000875"/>
          </a:xfrm>
          <a:prstGeom prst="rect">
            <a:avLst/>
          </a:prstGeom>
          <a:noFill/>
          <a:ln>
            <a:noFill/>
          </a:ln>
        </p:spPr>
      </p:pic>
      <p:pic>
        <p:nvPicPr>
          <p:cNvPr id="113" name="Google Shape;113;g1dc10d56e07_0_74"/>
          <p:cNvPicPr preferRelativeResize="0"/>
          <p:nvPr/>
        </p:nvPicPr>
        <p:blipFill rotWithShape="1">
          <a:blip r:embed="rId9">
            <a:alphaModFix/>
          </a:blip>
          <a:srcRect/>
          <a:stretch/>
        </p:blipFill>
        <p:spPr>
          <a:xfrm>
            <a:off x="18382689" y="4849964"/>
            <a:ext cx="5998383" cy="4000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g1dc10d56e07_0_90"/>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Byt Dvořákova, Opava</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Adresa: </a:t>
            </a:r>
            <a:r>
              <a:rPr lang="cs-CZ" sz="3200" b="0">
                <a:solidFill>
                  <a:srgbClr val="464646"/>
                </a:solidFill>
                <a:latin typeface="Rasa"/>
                <a:ea typeface="Rasa"/>
                <a:cs typeface="Rasa"/>
                <a:sym typeface="Rasa"/>
              </a:rPr>
              <a:t>Dvořákova 388/22, Opava</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a:solidFill>
                  <a:srgbClr val="464646"/>
                </a:solidFill>
                <a:latin typeface="Rasa"/>
                <a:ea typeface="Rasa"/>
                <a:cs typeface="Rasa"/>
                <a:sym typeface="Rasa"/>
              </a:rPr>
              <a:t>Číslo bytové jednotky: 1</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Vlastnictví: osobní</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Dispozice: </a:t>
            </a:r>
            <a:r>
              <a:rPr lang="cs-CZ" sz="3200" b="0">
                <a:solidFill>
                  <a:srgbClr val="464646"/>
                </a:solidFill>
                <a:latin typeface="Rasa"/>
                <a:ea typeface="Rasa"/>
                <a:cs typeface="Rasa"/>
                <a:sym typeface="Rasa"/>
              </a:rPr>
              <a:t>2+kk</a:t>
            </a:r>
            <a:br>
              <a:rPr lang="cs-CZ" sz="3200" b="0">
                <a:solidFill>
                  <a:srgbClr val="464646"/>
                </a:solidFill>
                <a:latin typeface="Rasa"/>
                <a:ea typeface="Rasa"/>
                <a:cs typeface="Rasa"/>
                <a:sym typeface="Rasa"/>
              </a:rPr>
            </a:br>
            <a:r>
              <a:rPr lang="cs-CZ" sz="3200" b="0">
                <a:solidFill>
                  <a:srgbClr val="464646"/>
                </a:solidFill>
                <a:latin typeface="Rasa"/>
                <a:ea typeface="Rasa"/>
                <a:cs typeface="Rasa"/>
                <a:sym typeface="Rasa"/>
              </a:rPr>
              <a:t>Velikost: 49 m</a:t>
            </a:r>
            <a:r>
              <a:rPr lang="cs-CZ" sz="3200" b="0" baseline="30000">
                <a:solidFill>
                  <a:srgbClr val="464646"/>
                </a:solidFill>
                <a:latin typeface="Rasa"/>
                <a:ea typeface="Rasa"/>
                <a:cs typeface="Rasa"/>
                <a:sym typeface="Rasa"/>
              </a:rPr>
              <a:t>2  </a:t>
            </a:r>
            <a:r>
              <a:rPr lang="cs-CZ" sz="3200" b="0">
                <a:solidFill>
                  <a:srgbClr val="464646"/>
                </a:solidFill>
                <a:latin typeface="Rasa"/>
                <a:ea typeface="Rasa"/>
                <a:cs typeface="Rasa"/>
                <a:sym typeface="Rasa"/>
              </a:rPr>
              <a:t>+ zahrada</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Stav: po rozsáhlé rekonstrukci </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Prodejní cena:  </a:t>
            </a:r>
            <a:r>
              <a:rPr lang="cs-CZ" sz="3200">
                <a:solidFill>
                  <a:srgbClr val="464646"/>
                </a:solidFill>
                <a:latin typeface="Rasa"/>
                <a:ea typeface="Rasa"/>
                <a:cs typeface="Rasa"/>
                <a:sym typeface="Rasa"/>
              </a:rPr>
              <a:t>3 100 000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Nájem měsíční</a:t>
            </a:r>
            <a:r>
              <a:rPr lang="cs-CZ" sz="3200" b="1">
                <a:solidFill>
                  <a:srgbClr val="464646"/>
                </a:solidFill>
                <a:latin typeface="Rasa"/>
                <a:ea typeface="Rasa"/>
                <a:cs typeface="Rasa"/>
                <a:sym typeface="Rasa"/>
              </a:rPr>
              <a:t>:  1</a:t>
            </a:r>
            <a:r>
              <a:rPr lang="cs-CZ" sz="3200">
                <a:solidFill>
                  <a:srgbClr val="464646"/>
                </a:solidFill>
              </a:rPr>
              <a:t>3 0</a:t>
            </a:r>
            <a:r>
              <a:rPr lang="cs-CZ" sz="3200" b="1">
                <a:solidFill>
                  <a:srgbClr val="464646"/>
                </a:solidFill>
                <a:latin typeface="Rasa"/>
                <a:ea typeface="Rasa"/>
                <a:cs typeface="Rasa"/>
                <a:sym typeface="Rasa"/>
              </a:rPr>
              <a:t>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Čisté roční nájemné: </a:t>
            </a:r>
            <a:r>
              <a:rPr lang="cs-CZ" sz="3200">
                <a:solidFill>
                  <a:srgbClr val="464646"/>
                </a:solidFill>
              </a:rPr>
              <a:t>142 580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Čistá kapitalizační míra: </a:t>
            </a:r>
            <a:r>
              <a:rPr lang="cs-CZ" sz="3200" b="1">
                <a:solidFill>
                  <a:srgbClr val="FFD742"/>
                </a:solidFill>
                <a:highlight>
                  <a:srgbClr val="494745"/>
                </a:highlight>
                <a:latin typeface="Rasa"/>
                <a:ea typeface="Rasa"/>
                <a:cs typeface="Rasa"/>
                <a:sym typeface="Rasa"/>
              </a:rPr>
              <a:t> </a:t>
            </a:r>
            <a:r>
              <a:rPr lang="cs-CZ" sz="3200">
                <a:solidFill>
                  <a:srgbClr val="FFD742"/>
                </a:solidFill>
                <a:highlight>
                  <a:srgbClr val="494745"/>
                </a:highlight>
              </a:rPr>
              <a:t>4,60 </a:t>
            </a:r>
            <a:r>
              <a:rPr lang="cs-CZ" sz="3200" b="1" i="0" u="none" strike="noStrike">
                <a:solidFill>
                  <a:srgbClr val="FFD742"/>
                </a:solidFill>
                <a:highlight>
                  <a:srgbClr val="494745"/>
                </a:highlight>
                <a:latin typeface="Rasa"/>
                <a:ea typeface="Rasa"/>
                <a:cs typeface="Rasa"/>
                <a:sym typeface="Rasa"/>
              </a:rPr>
              <a:t>%</a:t>
            </a:r>
            <a:r>
              <a:rPr lang="cs-CZ" sz="3200" b="1">
                <a:solidFill>
                  <a:srgbClr val="FFD742"/>
                </a:solidFill>
                <a:highlight>
                  <a:srgbClr val="494745"/>
                </a:highlight>
                <a:latin typeface="Rasa"/>
                <a:ea typeface="Rasa"/>
                <a:cs typeface="Rasa"/>
                <a:sym typeface="Rasa"/>
              </a:rPr>
              <a: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R</a:t>
            </a:r>
            <a:r>
              <a:rPr lang="cs-CZ" sz="3200">
                <a:solidFill>
                  <a:srgbClr val="464646"/>
                </a:solidFill>
              </a:rPr>
              <a:t>O</a:t>
            </a:r>
            <a:r>
              <a:rPr lang="cs-CZ" sz="3200" b="1">
                <a:solidFill>
                  <a:srgbClr val="464646"/>
                </a:solidFill>
                <a:latin typeface="Rasa"/>
                <a:ea typeface="Rasa"/>
                <a:cs typeface="Rasa"/>
                <a:sym typeface="Rasa"/>
              </a:rPr>
              <a:t>A: </a:t>
            </a:r>
            <a:r>
              <a:rPr lang="cs-CZ" sz="3200">
                <a:solidFill>
                  <a:srgbClr val="464646"/>
                </a:solidFill>
              </a:rPr>
              <a:t>20</a:t>
            </a:r>
            <a:r>
              <a:rPr lang="cs-CZ" sz="3200" b="1">
                <a:solidFill>
                  <a:srgbClr val="464646"/>
                </a:solidFill>
                <a:latin typeface="Rasa"/>
                <a:ea typeface="Rasa"/>
                <a:cs typeface="Rasa"/>
                <a:sym typeface="Rasa"/>
              </a:rPr>
              <a:t> let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119" name="Google Shape;119;g1dc10d56e07_0_90"/>
          <p:cNvPicPr preferRelativeResize="0"/>
          <p:nvPr/>
        </p:nvPicPr>
        <p:blipFill rotWithShape="1">
          <a:blip r:embed="rId4">
            <a:alphaModFix/>
          </a:blip>
          <a:srcRect/>
          <a:stretch/>
        </p:blipFill>
        <p:spPr>
          <a:xfrm>
            <a:off x="12384309" y="914582"/>
            <a:ext cx="5998383" cy="4000875"/>
          </a:xfrm>
          <a:prstGeom prst="rect">
            <a:avLst/>
          </a:prstGeom>
          <a:noFill/>
          <a:ln>
            <a:noFill/>
          </a:ln>
        </p:spPr>
      </p:pic>
      <p:pic>
        <p:nvPicPr>
          <p:cNvPr id="120" name="Google Shape;120;g1dc10d56e07_0_90"/>
          <p:cNvPicPr preferRelativeResize="0"/>
          <p:nvPr/>
        </p:nvPicPr>
        <p:blipFill rotWithShape="1">
          <a:blip r:embed="rId5">
            <a:alphaModFix/>
          </a:blip>
          <a:srcRect/>
          <a:stretch/>
        </p:blipFill>
        <p:spPr>
          <a:xfrm>
            <a:off x="18374559" y="4889517"/>
            <a:ext cx="5998383" cy="4000875"/>
          </a:xfrm>
          <a:prstGeom prst="rect">
            <a:avLst/>
          </a:prstGeom>
          <a:noFill/>
          <a:ln>
            <a:noFill/>
          </a:ln>
        </p:spPr>
      </p:pic>
      <p:pic>
        <p:nvPicPr>
          <p:cNvPr id="121" name="Google Shape;121;g1dc10d56e07_0_90"/>
          <p:cNvPicPr preferRelativeResize="0"/>
          <p:nvPr/>
        </p:nvPicPr>
        <p:blipFill rotWithShape="1">
          <a:blip r:embed="rId6">
            <a:alphaModFix/>
          </a:blip>
          <a:srcRect/>
          <a:stretch/>
        </p:blipFill>
        <p:spPr>
          <a:xfrm>
            <a:off x="12367072" y="8836532"/>
            <a:ext cx="6001311" cy="4002827"/>
          </a:xfrm>
          <a:prstGeom prst="rect">
            <a:avLst/>
          </a:prstGeom>
          <a:noFill/>
          <a:ln>
            <a:noFill/>
          </a:ln>
        </p:spPr>
      </p:pic>
      <p:pic>
        <p:nvPicPr>
          <p:cNvPr id="122" name="Google Shape;122;g1dc10d56e07_0_90"/>
          <p:cNvPicPr preferRelativeResize="0"/>
          <p:nvPr/>
        </p:nvPicPr>
        <p:blipFill rotWithShape="1">
          <a:blip r:embed="rId7">
            <a:alphaModFix/>
          </a:blip>
          <a:srcRect/>
          <a:stretch/>
        </p:blipFill>
        <p:spPr>
          <a:xfrm>
            <a:off x="18370343" y="8838486"/>
            <a:ext cx="5998383" cy="4000875"/>
          </a:xfrm>
          <a:prstGeom prst="rect">
            <a:avLst/>
          </a:prstGeom>
          <a:noFill/>
          <a:ln>
            <a:noFill/>
          </a:ln>
        </p:spPr>
      </p:pic>
      <p:pic>
        <p:nvPicPr>
          <p:cNvPr id="123" name="Google Shape;123;g1dc10d56e07_0_90"/>
          <p:cNvPicPr preferRelativeResize="0"/>
          <p:nvPr/>
        </p:nvPicPr>
        <p:blipFill rotWithShape="1">
          <a:blip r:embed="rId8">
            <a:alphaModFix/>
          </a:blip>
          <a:srcRect/>
          <a:stretch/>
        </p:blipFill>
        <p:spPr>
          <a:xfrm>
            <a:off x="18382693" y="884735"/>
            <a:ext cx="6001311" cy="4002827"/>
          </a:xfrm>
          <a:prstGeom prst="rect">
            <a:avLst/>
          </a:prstGeom>
          <a:noFill/>
          <a:ln>
            <a:noFill/>
          </a:ln>
        </p:spPr>
      </p:pic>
      <p:pic>
        <p:nvPicPr>
          <p:cNvPr id="124" name="Google Shape;124;g1dc10d56e07_0_90"/>
          <p:cNvPicPr preferRelativeResize="0"/>
          <p:nvPr/>
        </p:nvPicPr>
        <p:blipFill rotWithShape="1">
          <a:blip r:embed="rId9">
            <a:alphaModFix/>
          </a:blip>
          <a:srcRect/>
          <a:stretch/>
        </p:blipFill>
        <p:spPr>
          <a:xfrm>
            <a:off x="12365112" y="4889517"/>
            <a:ext cx="5998383" cy="400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g1dc10d56e07_0_106"/>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Byt Cukrovar, Kvasice</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Adresa: </a:t>
            </a:r>
            <a:r>
              <a:rPr lang="cs-CZ" sz="3200" b="0">
                <a:solidFill>
                  <a:srgbClr val="464646"/>
                </a:solidFill>
                <a:latin typeface="Rasa"/>
                <a:ea typeface="Rasa"/>
                <a:cs typeface="Rasa"/>
                <a:sym typeface="Rasa"/>
              </a:rPr>
              <a:t>Cukrovar 273, Kvasice</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a:solidFill>
                  <a:srgbClr val="464646"/>
                </a:solidFill>
                <a:latin typeface="Rasa"/>
                <a:ea typeface="Rasa"/>
                <a:cs typeface="Rasa"/>
                <a:sym typeface="Rasa"/>
              </a:rPr>
              <a:t>Číslo bytové jednotky: 3</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Vlastnictví: osobní</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Dispozice: </a:t>
            </a:r>
            <a:r>
              <a:rPr lang="cs-CZ" sz="3200" b="0">
                <a:solidFill>
                  <a:srgbClr val="464646"/>
                </a:solidFill>
                <a:latin typeface="Rasa"/>
                <a:ea typeface="Rasa"/>
                <a:cs typeface="Rasa"/>
                <a:sym typeface="Rasa"/>
              </a:rPr>
              <a:t>3+1</a:t>
            </a:r>
            <a:br>
              <a:rPr lang="cs-CZ" sz="3200" b="0">
                <a:solidFill>
                  <a:srgbClr val="464646"/>
                </a:solidFill>
                <a:latin typeface="Rasa"/>
                <a:ea typeface="Rasa"/>
                <a:cs typeface="Rasa"/>
                <a:sym typeface="Rasa"/>
              </a:rPr>
            </a:br>
            <a:r>
              <a:rPr lang="cs-CZ" sz="3200" b="0">
                <a:solidFill>
                  <a:srgbClr val="464646"/>
                </a:solidFill>
                <a:latin typeface="Rasa"/>
                <a:ea typeface="Rasa"/>
                <a:cs typeface="Rasa"/>
                <a:sym typeface="Rasa"/>
              </a:rPr>
              <a:t>Velikost: 77 m</a:t>
            </a:r>
            <a:r>
              <a:rPr lang="cs-CZ" sz="3200" b="0" baseline="30000">
                <a:solidFill>
                  <a:srgbClr val="464646"/>
                </a:solidFill>
                <a:latin typeface="Rasa"/>
                <a:ea typeface="Rasa"/>
                <a:cs typeface="Rasa"/>
                <a:sym typeface="Rasa"/>
              </a:rPr>
              <a:t>2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Stav: po rozsáhlé rekonstrukci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Prodejní cena:  </a:t>
            </a:r>
            <a:r>
              <a:rPr lang="cs-CZ" sz="3200">
                <a:solidFill>
                  <a:srgbClr val="464646"/>
                </a:solidFill>
                <a:latin typeface="Rasa"/>
                <a:ea typeface="Rasa"/>
                <a:cs typeface="Rasa"/>
                <a:sym typeface="Rasa"/>
              </a:rPr>
              <a:t>2 890 000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Nájem měsíční</a:t>
            </a:r>
            <a:r>
              <a:rPr lang="cs-CZ" sz="3200" b="1">
                <a:solidFill>
                  <a:srgbClr val="464646"/>
                </a:solidFill>
                <a:latin typeface="Rasa"/>
                <a:ea typeface="Rasa"/>
                <a:cs typeface="Rasa"/>
                <a:sym typeface="Rasa"/>
              </a:rPr>
              <a:t>:  1</a:t>
            </a:r>
            <a:r>
              <a:rPr lang="cs-CZ" sz="3200">
                <a:solidFill>
                  <a:srgbClr val="464646"/>
                </a:solidFill>
              </a:rPr>
              <a:t>1 5</a:t>
            </a:r>
            <a:r>
              <a:rPr lang="cs-CZ" sz="3200" b="1">
                <a:solidFill>
                  <a:srgbClr val="464646"/>
                </a:solidFill>
                <a:latin typeface="Rasa"/>
                <a:ea typeface="Rasa"/>
                <a:cs typeface="Rasa"/>
                <a:sym typeface="Rasa"/>
              </a:rPr>
              <a:t>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Čisté roční nájemné: </a:t>
            </a:r>
            <a:r>
              <a:rPr lang="cs-CZ" sz="3200">
                <a:solidFill>
                  <a:srgbClr val="464646"/>
                </a:solidFill>
              </a:rPr>
              <a:t>124 600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Čistá kapitalizační míra: </a:t>
            </a:r>
            <a:r>
              <a:rPr lang="cs-CZ" sz="3200" b="1">
                <a:solidFill>
                  <a:srgbClr val="FFD742"/>
                </a:solidFill>
                <a:highlight>
                  <a:srgbClr val="494745"/>
                </a:highlight>
                <a:latin typeface="Rasa"/>
                <a:ea typeface="Rasa"/>
                <a:cs typeface="Rasa"/>
                <a:sym typeface="Rasa"/>
              </a:rPr>
              <a:t> </a:t>
            </a:r>
            <a:r>
              <a:rPr lang="cs-CZ" sz="3200">
                <a:solidFill>
                  <a:srgbClr val="FFD742"/>
                </a:solidFill>
                <a:highlight>
                  <a:srgbClr val="494745"/>
                </a:highlight>
              </a:rPr>
              <a:t>4,31 </a:t>
            </a:r>
            <a:r>
              <a:rPr lang="cs-CZ" sz="3200" b="1" i="0" u="none" strike="noStrike">
                <a:solidFill>
                  <a:srgbClr val="FFD742"/>
                </a:solidFill>
                <a:highlight>
                  <a:srgbClr val="494745"/>
                </a:highlight>
                <a:latin typeface="Rasa"/>
                <a:ea typeface="Rasa"/>
                <a:cs typeface="Rasa"/>
                <a:sym typeface="Rasa"/>
              </a:rPr>
              <a:t>%</a:t>
            </a:r>
            <a:r>
              <a:rPr lang="cs-CZ" sz="3200" b="1">
                <a:solidFill>
                  <a:srgbClr val="FFD742"/>
                </a:solidFill>
                <a:highlight>
                  <a:srgbClr val="494745"/>
                </a:highlight>
                <a:latin typeface="Rasa"/>
                <a:ea typeface="Rasa"/>
                <a:cs typeface="Rasa"/>
                <a:sym typeface="Rasa"/>
              </a:rPr>
              <a: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R</a:t>
            </a:r>
            <a:r>
              <a:rPr lang="cs-CZ" sz="3200">
                <a:solidFill>
                  <a:srgbClr val="464646"/>
                </a:solidFill>
              </a:rPr>
              <a:t>O</a:t>
            </a:r>
            <a:r>
              <a:rPr lang="cs-CZ" sz="3200" b="1">
                <a:solidFill>
                  <a:srgbClr val="464646"/>
                </a:solidFill>
                <a:latin typeface="Rasa"/>
                <a:ea typeface="Rasa"/>
                <a:cs typeface="Rasa"/>
                <a:sym typeface="Rasa"/>
              </a:rPr>
              <a:t>A: </a:t>
            </a:r>
            <a:r>
              <a:rPr lang="cs-CZ" sz="3200">
                <a:solidFill>
                  <a:srgbClr val="464646"/>
                </a:solidFill>
              </a:rPr>
              <a:t>21</a:t>
            </a:r>
            <a:r>
              <a:rPr lang="cs-CZ" sz="3200" b="1">
                <a:solidFill>
                  <a:srgbClr val="464646"/>
                </a:solidFill>
                <a:latin typeface="Rasa"/>
                <a:ea typeface="Rasa"/>
                <a:cs typeface="Rasa"/>
                <a:sym typeface="Rasa"/>
              </a:rPr>
              <a:t> let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130" name="Google Shape;130;g1dc10d56e07_0_106"/>
          <p:cNvPicPr preferRelativeResize="0"/>
          <p:nvPr/>
        </p:nvPicPr>
        <p:blipFill rotWithShape="1">
          <a:blip r:embed="rId4">
            <a:alphaModFix/>
          </a:blip>
          <a:srcRect/>
          <a:stretch/>
        </p:blipFill>
        <p:spPr>
          <a:xfrm>
            <a:off x="12718703" y="2973617"/>
            <a:ext cx="11665296" cy="77768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g1dc10d56e07_0_117"/>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Byt Cukrovar, Kvasice</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Adresa: </a:t>
            </a:r>
            <a:r>
              <a:rPr lang="cs-CZ" sz="3200" b="0">
                <a:solidFill>
                  <a:srgbClr val="464646"/>
                </a:solidFill>
                <a:latin typeface="Rasa"/>
                <a:ea typeface="Rasa"/>
                <a:cs typeface="Rasa"/>
                <a:sym typeface="Rasa"/>
              </a:rPr>
              <a:t>Cukrovar 273, Kvasice</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Číslo bytové jednotky: 5</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Vlastnictví: osobní</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Dispozice: </a:t>
            </a:r>
            <a:r>
              <a:rPr lang="cs-CZ" sz="3200" b="0">
                <a:solidFill>
                  <a:srgbClr val="464646"/>
                </a:solidFill>
                <a:latin typeface="Rasa"/>
                <a:ea typeface="Rasa"/>
                <a:cs typeface="Rasa"/>
                <a:sym typeface="Rasa"/>
              </a:rPr>
              <a:t>2+1</a:t>
            </a:r>
            <a:br>
              <a:rPr lang="cs-CZ" sz="3200" b="0">
                <a:solidFill>
                  <a:srgbClr val="464646"/>
                </a:solidFill>
                <a:latin typeface="Rasa"/>
                <a:ea typeface="Rasa"/>
                <a:cs typeface="Rasa"/>
                <a:sym typeface="Rasa"/>
              </a:rPr>
            </a:br>
            <a:r>
              <a:rPr lang="cs-CZ" sz="3200" b="0">
                <a:solidFill>
                  <a:srgbClr val="464646"/>
                </a:solidFill>
                <a:latin typeface="Rasa"/>
                <a:ea typeface="Rasa"/>
                <a:cs typeface="Rasa"/>
                <a:sym typeface="Rasa"/>
              </a:rPr>
              <a:t>Velikost: 44 m</a:t>
            </a:r>
            <a:r>
              <a:rPr lang="cs-CZ" sz="3200" b="0" baseline="30000">
                <a:solidFill>
                  <a:srgbClr val="464646"/>
                </a:solidFill>
                <a:latin typeface="Rasa"/>
                <a:ea typeface="Rasa"/>
                <a:cs typeface="Rasa"/>
                <a:sym typeface="Rasa"/>
              </a:rPr>
              <a:t>2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Stav: po rozsáhlé rekonstrukci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Prodejní cena:  </a:t>
            </a:r>
            <a:r>
              <a:rPr lang="cs-CZ" sz="3200">
                <a:solidFill>
                  <a:srgbClr val="464646"/>
                </a:solidFill>
                <a:latin typeface="Rasa"/>
                <a:ea typeface="Rasa"/>
                <a:cs typeface="Rasa"/>
                <a:sym typeface="Rasa"/>
              </a:rPr>
              <a:t>2 210 000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Nájem měsíční</a:t>
            </a:r>
            <a:r>
              <a:rPr lang="cs-CZ" sz="3200" b="1">
                <a:solidFill>
                  <a:srgbClr val="464646"/>
                </a:solidFill>
                <a:latin typeface="Rasa"/>
                <a:ea typeface="Rasa"/>
                <a:cs typeface="Rasa"/>
                <a:sym typeface="Rasa"/>
              </a:rPr>
              <a:t>:  </a:t>
            </a:r>
            <a:r>
              <a:rPr lang="cs-CZ" sz="3200">
                <a:solidFill>
                  <a:srgbClr val="464646"/>
                </a:solidFill>
              </a:rPr>
              <a:t>8 5</a:t>
            </a:r>
            <a:r>
              <a:rPr lang="cs-CZ" sz="3200" b="1">
                <a:solidFill>
                  <a:srgbClr val="464646"/>
                </a:solidFill>
                <a:latin typeface="Rasa"/>
                <a:ea typeface="Rasa"/>
                <a:cs typeface="Rasa"/>
                <a:sym typeface="Rasa"/>
              </a:rPr>
              <a:t>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Čisté roční nájemné: </a:t>
            </a:r>
            <a:r>
              <a:rPr lang="cs-CZ" sz="3200">
                <a:solidFill>
                  <a:srgbClr val="464646"/>
                </a:solidFill>
              </a:rPr>
              <a:t>88 600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Čistá kapitalizační míra: </a:t>
            </a:r>
            <a:r>
              <a:rPr lang="cs-CZ" sz="3200" b="1">
                <a:solidFill>
                  <a:srgbClr val="FFD742"/>
                </a:solidFill>
                <a:highlight>
                  <a:srgbClr val="494745"/>
                </a:highlight>
                <a:latin typeface="Rasa"/>
                <a:ea typeface="Rasa"/>
                <a:cs typeface="Rasa"/>
                <a:sym typeface="Rasa"/>
              </a:rPr>
              <a:t> </a:t>
            </a:r>
            <a:r>
              <a:rPr lang="cs-CZ" sz="3200">
                <a:solidFill>
                  <a:srgbClr val="FFD742"/>
                </a:solidFill>
                <a:highlight>
                  <a:srgbClr val="494745"/>
                </a:highlight>
              </a:rPr>
              <a:t>4,01</a:t>
            </a:r>
            <a:r>
              <a:rPr lang="cs-CZ" sz="3200" b="1" i="0" u="none" strike="noStrike">
                <a:solidFill>
                  <a:srgbClr val="FFD742"/>
                </a:solidFill>
                <a:highlight>
                  <a:srgbClr val="494745"/>
                </a:highlight>
                <a:latin typeface="Rasa"/>
                <a:ea typeface="Rasa"/>
                <a:cs typeface="Rasa"/>
                <a:sym typeface="Rasa"/>
              </a:rPr>
              <a:t>%</a:t>
            </a:r>
            <a:r>
              <a:rPr lang="cs-CZ" sz="3200" b="1">
                <a:solidFill>
                  <a:srgbClr val="FFD742"/>
                </a:solidFill>
                <a:highlight>
                  <a:srgbClr val="494745"/>
                </a:highlight>
                <a:latin typeface="Rasa"/>
                <a:ea typeface="Rasa"/>
                <a:cs typeface="Rasa"/>
                <a:sym typeface="Rasa"/>
              </a:rPr>
              <a: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R</a:t>
            </a:r>
            <a:r>
              <a:rPr lang="cs-CZ" sz="3200">
                <a:solidFill>
                  <a:srgbClr val="464646"/>
                </a:solidFill>
              </a:rPr>
              <a:t>O</a:t>
            </a:r>
            <a:r>
              <a:rPr lang="cs-CZ" sz="3200" b="1">
                <a:solidFill>
                  <a:srgbClr val="464646"/>
                </a:solidFill>
                <a:latin typeface="Rasa"/>
                <a:ea typeface="Rasa"/>
                <a:cs typeface="Rasa"/>
                <a:sym typeface="Rasa"/>
              </a:rPr>
              <a:t>A: </a:t>
            </a:r>
            <a:r>
              <a:rPr lang="cs-CZ" sz="3200">
                <a:solidFill>
                  <a:srgbClr val="464646"/>
                </a:solidFill>
              </a:rPr>
              <a:t>22</a:t>
            </a:r>
            <a:r>
              <a:rPr lang="cs-CZ" sz="3200" b="1">
                <a:solidFill>
                  <a:srgbClr val="464646"/>
                </a:solidFill>
                <a:latin typeface="Rasa"/>
                <a:ea typeface="Rasa"/>
                <a:cs typeface="Rasa"/>
                <a:sym typeface="Rasa"/>
              </a:rPr>
              <a:t> let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136" name="Google Shape;136;g1dc10d56e07_0_117"/>
          <p:cNvPicPr preferRelativeResize="0"/>
          <p:nvPr/>
        </p:nvPicPr>
        <p:blipFill rotWithShape="1">
          <a:blip r:embed="rId4">
            <a:alphaModFix/>
          </a:blip>
          <a:srcRect/>
          <a:stretch/>
        </p:blipFill>
        <p:spPr>
          <a:xfrm>
            <a:off x="12507160" y="862371"/>
            <a:ext cx="5997601" cy="3999714"/>
          </a:xfrm>
          <a:prstGeom prst="rect">
            <a:avLst/>
          </a:prstGeom>
          <a:noFill/>
          <a:ln>
            <a:noFill/>
          </a:ln>
        </p:spPr>
      </p:pic>
      <p:pic>
        <p:nvPicPr>
          <p:cNvPr id="137" name="Google Shape;137;g1dc10d56e07_0_117"/>
          <p:cNvPicPr preferRelativeResize="0"/>
          <p:nvPr/>
        </p:nvPicPr>
        <p:blipFill rotWithShape="1">
          <a:blip r:embed="rId5">
            <a:alphaModFix/>
          </a:blip>
          <a:srcRect/>
          <a:stretch/>
        </p:blipFill>
        <p:spPr>
          <a:xfrm>
            <a:off x="18358238" y="862372"/>
            <a:ext cx="5997601" cy="3997085"/>
          </a:xfrm>
          <a:prstGeom prst="rect">
            <a:avLst/>
          </a:prstGeom>
          <a:noFill/>
          <a:ln>
            <a:noFill/>
          </a:ln>
        </p:spPr>
      </p:pic>
      <p:pic>
        <p:nvPicPr>
          <p:cNvPr id="138" name="Google Shape;138;g1dc10d56e07_0_117"/>
          <p:cNvPicPr preferRelativeResize="0"/>
          <p:nvPr/>
        </p:nvPicPr>
        <p:blipFill rotWithShape="1">
          <a:blip r:embed="rId6">
            <a:alphaModFix/>
          </a:blip>
          <a:srcRect/>
          <a:stretch/>
        </p:blipFill>
        <p:spPr>
          <a:xfrm>
            <a:off x="12521529" y="4859457"/>
            <a:ext cx="5993600" cy="3997086"/>
          </a:xfrm>
          <a:prstGeom prst="rect">
            <a:avLst/>
          </a:prstGeom>
          <a:noFill/>
          <a:ln>
            <a:noFill/>
          </a:ln>
        </p:spPr>
      </p:pic>
      <p:pic>
        <p:nvPicPr>
          <p:cNvPr id="139" name="Google Shape;139;g1dc10d56e07_0_117"/>
          <p:cNvPicPr preferRelativeResize="0"/>
          <p:nvPr/>
        </p:nvPicPr>
        <p:blipFill rotWithShape="1">
          <a:blip r:embed="rId7">
            <a:alphaModFix/>
          </a:blip>
          <a:srcRect/>
          <a:stretch/>
        </p:blipFill>
        <p:spPr>
          <a:xfrm>
            <a:off x="18374319" y="4859455"/>
            <a:ext cx="5993600" cy="3997086"/>
          </a:xfrm>
          <a:prstGeom prst="rect">
            <a:avLst/>
          </a:prstGeom>
          <a:noFill/>
          <a:ln>
            <a:noFill/>
          </a:ln>
        </p:spPr>
      </p:pic>
      <p:pic>
        <p:nvPicPr>
          <p:cNvPr id="140" name="Google Shape;140;g1dc10d56e07_0_117"/>
          <p:cNvPicPr preferRelativeResize="0"/>
          <p:nvPr/>
        </p:nvPicPr>
        <p:blipFill rotWithShape="1">
          <a:blip r:embed="rId8">
            <a:alphaModFix/>
          </a:blip>
          <a:srcRect/>
          <a:stretch/>
        </p:blipFill>
        <p:spPr>
          <a:xfrm>
            <a:off x="12507160" y="8856539"/>
            <a:ext cx="5993659" cy="3997085"/>
          </a:xfrm>
          <a:prstGeom prst="rect">
            <a:avLst/>
          </a:prstGeom>
          <a:noFill/>
          <a:ln>
            <a:noFill/>
          </a:ln>
        </p:spPr>
      </p:pic>
      <p:pic>
        <p:nvPicPr>
          <p:cNvPr id="141" name="Google Shape;141;g1dc10d56e07_0_117"/>
          <p:cNvPicPr preferRelativeResize="0"/>
          <p:nvPr/>
        </p:nvPicPr>
        <p:blipFill rotWithShape="1">
          <a:blip r:embed="rId9">
            <a:alphaModFix/>
          </a:blip>
          <a:srcRect/>
          <a:stretch/>
        </p:blipFill>
        <p:spPr>
          <a:xfrm>
            <a:off x="18390347" y="8856542"/>
            <a:ext cx="5993654" cy="39970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g1dc10d56e07_0_122"/>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Byt Cukrovar, Kvasice</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Adresa: </a:t>
            </a:r>
            <a:r>
              <a:rPr lang="cs-CZ" sz="3200" b="0">
                <a:solidFill>
                  <a:srgbClr val="464646"/>
                </a:solidFill>
                <a:latin typeface="Rasa"/>
                <a:ea typeface="Rasa"/>
                <a:cs typeface="Rasa"/>
                <a:sym typeface="Rasa"/>
              </a:rPr>
              <a:t>Cukrovar 273, Kvasice</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a:solidFill>
                  <a:srgbClr val="464646"/>
                </a:solidFill>
                <a:latin typeface="Rasa"/>
                <a:ea typeface="Rasa"/>
                <a:cs typeface="Rasa"/>
                <a:sym typeface="Rasa"/>
              </a:rPr>
              <a:t>Číslo bytové jednotky: 4</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Vlastnictví: osobní</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Dispozice: </a:t>
            </a:r>
            <a:r>
              <a:rPr lang="cs-CZ" sz="3200" b="0">
                <a:solidFill>
                  <a:srgbClr val="464646"/>
                </a:solidFill>
                <a:latin typeface="Rasa"/>
                <a:ea typeface="Rasa"/>
                <a:cs typeface="Rasa"/>
                <a:sym typeface="Rasa"/>
              </a:rPr>
              <a:t>3+kk</a:t>
            </a:r>
            <a:br>
              <a:rPr lang="cs-CZ" sz="3200" b="0">
                <a:solidFill>
                  <a:srgbClr val="464646"/>
                </a:solidFill>
                <a:latin typeface="Rasa"/>
                <a:ea typeface="Rasa"/>
                <a:cs typeface="Rasa"/>
                <a:sym typeface="Rasa"/>
              </a:rPr>
            </a:br>
            <a:r>
              <a:rPr lang="cs-CZ" sz="3200" b="0">
                <a:solidFill>
                  <a:srgbClr val="464646"/>
                </a:solidFill>
                <a:latin typeface="Rasa"/>
                <a:ea typeface="Rasa"/>
                <a:cs typeface="Rasa"/>
                <a:sym typeface="Rasa"/>
              </a:rPr>
              <a:t>Velikost: 66 m</a:t>
            </a:r>
            <a:r>
              <a:rPr lang="cs-CZ" sz="3200" b="0" baseline="30000">
                <a:solidFill>
                  <a:srgbClr val="464646"/>
                </a:solidFill>
                <a:latin typeface="Rasa"/>
                <a:ea typeface="Rasa"/>
                <a:cs typeface="Rasa"/>
                <a:sym typeface="Rasa"/>
              </a:rPr>
              <a:t>2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Stav: po rozsáhlé rekonstrukci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Prodejní cena:  </a:t>
            </a:r>
            <a:r>
              <a:rPr lang="cs-CZ" sz="3200">
                <a:solidFill>
                  <a:srgbClr val="464646"/>
                </a:solidFill>
                <a:latin typeface="Rasa"/>
                <a:ea typeface="Rasa"/>
                <a:cs typeface="Rasa"/>
                <a:sym typeface="Rasa"/>
              </a:rPr>
              <a:t>2 990 000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Nájem měsíční</a:t>
            </a:r>
            <a:r>
              <a:rPr lang="cs-CZ" sz="3200" b="1">
                <a:solidFill>
                  <a:srgbClr val="464646"/>
                </a:solidFill>
                <a:latin typeface="Rasa"/>
                <a:ea typeface="Rasa"/>
                <a:cs typeface="Rasa"/>
                <a:sym typeface="Rasa"/>
              </a:rPr>
              <a:t>:  1</a:t>
            </a:r>
            <a:r>
              <a:rPr lang="cs-CZ" sz="3200">
                <a:solidFill>
                  <a:srgbClr val="464646"/>
                </a:solidFill>
              </a:rPr>
              <a:t>1 0</a:t>
            </a:r>
            <a:r>
              <a:rPr lang="cs-CZ" sz="3200" b="1">
                <a:solidFill>
                  <a:srgbClr val="464646"/>
                </a:solidFill>
                <a:latin typeface="Rasa"/>
                <a:ea typeface="Rasa"/>
                <a:cs typeface="Rasa"/>
                <a:sym typeface="Rasa"/>
              </a:rPr>
              <a:t>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Čisté roční nájemné: </a:t>
            </a:r>
            <a:r>
              <a:rPr lang="cs-CZ" sz="3200">
                <a:solidFill>
                  <a:srgbClr val="464646"/>
                </a:solidFill>
              </a:rPr>
              <a:t>118 600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Čistá kapitalizační míra: </a:t>
            </a:r>
            <a:r>
              <a:rPr lang="cs-CZ" sz="3200" b="1">
                <a:solidFill>
                  <a:srgbClr val="FFD742"/>
                </a:solidFill>
                <a:highlight>
                  <a:srgbClr val="494745"/>
                </a:highlight>
                <a:latin typeface="Rasa"/>
                <a:ea typeface="Rasa"/>
                <a:cs typeface="Rasa"/>
                <a:sym typeface="Rasa"/>
              </a:rPr>
              <a:t> </a:t>
            </a:r>
            <a:r>
              <a:rPr lang="cs-CZ" sz="3200">
                <a:solidFill>
                  <a:srgbClr val="FFD742"/>
                </a:solidFill>
                <a:highlight>
                  <a:srgbClr val="494745"/>
                </a:highlight>
              </a:rPr>
              <a:t>3,97 </a:t>
            </a:r>
            <a:r>
              <a:rPr lang="cs-CZ" sz="3200" b="1" i="0" u="none" strike="noStrike">
                <a:solidFill>
                  <a:srgbClr val="FFD742"/>
                </a:solidFill>
                <a:highlight>
                  <a:srgbClr val="494745"/>
                </a:highlight>
                <a:latin typeface="Rasa"/>
                <a:ea typeface="Rasa"/>
                <a:cs typeface="Rasa"/>
                <a:sym typeface="Rasa"/>
              </a:rPr>
              <a:t>%</a:t>
            </a:r>
            <a:r>
              <a:rPr lang="cs-CZ" sz="3200" b="1">
                <a:solidFill>
                  <a:srgbClr val="FFD742"/>
                </a:solidFill>
                <a:highlight>
                  <a:srgbClr val="494745"/>
                </a:highlight>
                <a:latin typeface="Rasa"/>
                <a:ea typeface="Rasa"/>
                <a:cs typeface="Rasa"/>
                <a:sym typeface="Rasa"/>
              </a:rPr>
              <a: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R</a:t>
            </a:r>
            <a:r>
              <a:rPr lang="cs-CZ" sz="3200">
                <a:solidFill>
                  <a:srgbClr val="464646"/>
                </a:solidFill>
              </a:rPr>
              <a:t>O</a:t>
            </a:r>
            <a:r>
              <a:rPr lang="cs-CZ" sz="3200" b="1">
                <a:solidFill>
                  <a:srgbClr val="464646"/>
                </a:solidFill>
                <a:latin typeface="Rasa"/>
                <a:ea typeface="Rasa"/>
                <a:cs typeface="Rasa"/>
                <a:sym typeface="Rasa"/>
              </a:rPr>
              <a:t>A: </a:t>
            </a:r>
            <a:r>
              <a:rPr lang="cs-CZ" sz="3200">
                <a:solidFill>
                  <a:srgbClr val="464646"/>
                </a:solidFill>
              </a:rPr>
              <a:t>23</a:t>
            </a:r>
            <a:r>
              <a:rPr lang="cs-CZ" sz="3200" b="1">
                <a:solidFill>
                  <a:srgbClr val="464646"/>
                </a:solidFill>
                <a:latin typeface="Rasa"/>
                <a:ea typeface="Rasa"/>
                <a:cs typeface="Rasa"/>
                <a:sym typeface="Rasa"/>
              </a:rPr>
              <a:t> let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147" name="Google Shape;147;g1dc10d56e07_0_122"/>
          <p:cNvPicPr preferRelativeResize="0"/>
          <p:nvPr/>
        </p:nvPicPr>
        <p:blipFill rotWithShape="1">
          <a:blip r:embed="rId4">
            <a:alphaModFix/>
          </a:blip>
          <a:srcRect/>
          <a:stretch/>
        </p:blipFill>
        <p:spPr>
          <a:xfrm>
            <a:off x="13324093" y="3172501"/>
            <a:ext cx="11059895" cy="73709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2527300" y="3124200"/>
            <a:ext cx="19272600" cy="23511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FFFFFF"/>
              </a:buClr>
              <a:buSzPct val="92031"/>
              <a:buFont typeface="Rasa"/>
              <a:buNone/>
            </a:pPr>
            <a:r>
              <a:rPr lang="cs-CZ" sz="8366"/>
              <a:t>Zaujala vás některá z nemovitostí nebo máte jakýkoliv dotaz? Neváhejte nás kontaktovat!</a:t>
            </a:r>
            <a:endParaRPr sz="8366"/>
          </a:p>
          <a:p>
            <a:pPr marL="0" lvl="0" indent="0" algn="l" rtl="0">
              <a:lnSpc>
                <a:spcPct val="80000"/>
              </a:lnSpc>
              <a:spcBef>
                <a:spcPts val="0"/>
              </a:spcBef>
              <a:spcAft>
                <a:spcPts val="0"/>
              </a:spcAft>
              <a:buClr>
                <a:srgbClr val="FFFFFF"/>
              </a:buClr>
              <a:buSzPct val="100000"/>
              <a:buFont typeface="Rasa"/>
              <a:buNone/>
            </a:pPr>
            <a:endParaRPr sz="7700"/>
          </a:p>
          <a:p>
            <a:pPr marL="0" lvl="0" indent="0" algn="l" rtl="0">
              <a:lnSpc>
                <a:spcPct val="80000"/>
              </a:lnSpc>
              <a:spcBef>
                <a:spcPts val="0"/>
              </a:spcBef>
              <a:spcAft>
                <a:spcPts val="0"/>
              </a:spcAft>
              <a:buClr>
                <a:srgbClr val="FFFFFF"/>
              </a:buClr>
              <a:buSzPct val="100000"/>
              <a:buFont typeface="Rasa"/>
              <a:buNone/>
            </a:pPr>
            <a:endParaRPr sz="7700"/>
          </a:p>
          <a:p>
            <a:pPr marL="0" lvl="0" indent="0" algn="l" rtl="0">
              <a:lnSpc>
                <a:spcPct val="80000"/>
              </a:lnSpc>
              <a:spcBef>
                <a:spcPts val="0"/>
              </a:spcBef>
              <a:spcAft>
                <a:spcPts val="0"/>
              </a:spcAft>
              <a:buClr>
                <a:srgbClr val="FFFFFF"/>
              </a:buClr>
              <a:buSzPct val="100000"/>
              <a:buFont typeface="Rasa"/>
              <a:buNone/>
            </a:pPr>
            <a:endParaRPr sz="7700"/>
          </a:p>
          <a:p>
            <a:pPr marL="0" lvl="0" indent="0" algn="l" rtl="0">
              <a:lnSpc>
                <a:spcPct val="80000"/>
              </a:lnSpc>
              <a:spcBef>
                <a:spcPts val="0"/>
              </a:spcBef>
              <a:spcAft>
                <a:spcPts val="0"/>
              </a:spcAft>
              <a:buClr>
                <a:srgbClr val="FFFFFF"/>
              </a:buClr>
              <a:buSzPct val="126229"/>
              <a:buFont typeface="Rasa"/>
              <a:buNone/>
            </a:pPr>
            <a:endParaRPr sz="6100"/>
          </a:p>
          <a:p>
            <a:pPr marL="0" lvl="0" indent="0" algn="l" rtl="0">
              <a:lnSpc>
                <a:spcPct val="80000"/>
              </a:lnSpc>
              <a:spcBef>
                <a:spcPts val="0"/>
              </a:spcBef>
              <a:spcAft>
                <a:spcPts val="0"/>
              </a:spcAft>
              <a:buClr>
                <a:srgbClr val="FFFFFF"/>
              </a:buClr>
              <a:buSzPct val="126229"/>
              <a:buFont typeface="Rasa"/>
              <a:buNone/>
            </a:pPr>
            <a:endParaRPr sz="6100"/>
          </a:p>
          <a:p>
            <a:pPr marL="0" lvl="0" indent="0" algn="l" rtl="0">
              <a:lnSpc>
                <a:spcPct val="80000"/>
              </a:lnSpc>
              <a:spcBef>
                <a:spcPts val="0"/>
              </a:spcBef>
              <a:spcAft>
                <a:spcPts val="0"/>
              </a:spcAft>
              <a:buClr>
                <a:srgbClr val="FFFFFF"/>
              </a:buClr>
              <a:buSzPct val="126229"/>
              <a:buFont typeface="Rasa"/>
              <a:buNone/>
            </a:pPr>
            <a:r>
              <a:rPr lang="cs-CZ" sz="6100"/>
              <a:t>Kamil Kotek</a:t>
            </a:r>
            <a:endParaRPr sz="6100"/>
          </a:p>
          <a:p>
            <a:pPr marL="0" lvl="0" indent="0" algn="l" rtl="0">
              <a:lnSpc>
                <a:spcPct val="80000"/>
              </a:lnSpc>
              <a:spcBef>
                <a:spcPts val="0"/>
              </a:spcBef>
              <a:spcAft>
                <a:spcPts val="0"/>
              </a:spcAft>
              <a:buClr>
                <a:srgbClr val="FFFFFF"/>
              </a:buClr>
              <a:buSzPct val="126229"/>
              <a:buFont typeface="Rasa"/>
              <a:buNone/>
            </a:pPr>
            <a:r>
              <a:rPr lang="cs-CZ" sz="6100" b="0">
                <a:latin typeface="Rasa"/>
                <a:ea typeface="Rasa"/>
                <a:cs typeface="Rasa"/>
                <a:sym typeface="Rasa"/>
              </a:rPr>
              <a:t>Manažer správy investičních nemovitostí</a:t>
            </a:r>
            <a:endParaRPr sz="6100" b="0">
              <a:latin typeface="Rasa"/>
              <a:ea typeface="Rasa"/>
              <a:cs typeface="Rasa"/>
              <a:sym typeface="Rasa"/>
            </a:endParaRPr>
          </a:p>
          <a:p>
            <a:pPr marL="0" lvl="0" indent="0" algn="l" rtl="0">
              <a:lnSpc>
                <a:spcPct val="80000"/>
              </a:lnSpc>
              <a:spcBef>
                <a:spcPts val="0"/>
              </a:spcBef>
              <a:spcAft>
                <a:spcPts val="0"/>
              </a:spcAft>
              <a:buClr>
                <a:srgbClr val="FFFFFF"/>
              </a:buClr>
              <a:buSzPct val="126229"/>
              <a:buFont typeface="Rasa"/>
              <a:buNone/>
            </a:pPr>
            <a:r>
              <a:rPr lang="cs-CZ" sz="6100" b="0">
                <a:latin typeface="Rasa"/>
                <a:ea typeface="Rasa"/>
                <a:cs typeface="Rasa"/>
                <a:sym typeface="Rasa"/>
              </a:rPr>
              <a:t>+420 735 156 270</a:t>
            </a:r>
            <a:endParaRPr sz="6100" b="0">
              <a:latin typeface="Rasa"/>
              <a:ea typeface="Rasa"/>
              <a:cs typeface="Rasa"/>
              <a:sym typeface="Rasa"/>
            </a:endParaRPr>
          </a:p>
          <a:p>
            <a:pPr marL="0" lvl="0" indent="0" algn="l" rtl="0">
              <a:lnSpc>
                <a:spcPct val="80000"/>
              </a:lnSpc>
              <a:spcBef>
                <a:spcPts val="0"/>
              </a:spcBef>
              <a:spcAft>
                <a:spcPts val="0"/>
              </a:spcAft>
              <a:buClr>
                <a:srgbClr val="FFFFFF"/>
              </a:buClr>
              <a:buSzPct val="126229"/>
              <a:buFont typeface="Rasa"/>
              <a:buNone/>
            </a:pPr>
            <a:r>
              <a:rPr lang="cs-CZ" sz="6100" b="0">
                <a:latin typeface="Rasa"/>
                <a:ea typeface="Rasa"/>
                <a:cs typeface="Rasa"/>
                <a:sym typeface="Rasa"/>
              </a:rPr>
              <a:t>kamil.kotek@4fin.cz</a:t>
            </a:r>
            <a:endParaRPr sz="6100" b="0">
              <a:latin typeface="Rasa"/>
              <a:ea typeface="Rasa"/>
              <a:cs typeface="Rasa"/>
              <a:sym typeface="Ras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3096000" y="1620000"/>
            <a:ext cx="102225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HSPM - Nemovitosti pro lepší život</a:t>
            </a:r>
            <a:endParaRPr sz="5500">
              <a:solidFill>
                <a:srgbClr val="464646"/>
              </a:solidFill>
            </a:endParaRPr>
          </a:p>
          <a:p>
            <a:pPr marL="0" lvl="0" indent="0" algn="l" rtl="0">
              <a:lnSpc>
                <a:spcPct val="107272"/>
              </a:lnSpc>
              <a:spcBef>
                <a:spcPts val="0"/>
              </a:spcBef>
              <a:spcAft>
                <a:spcPts val="0"/>
              </a:spcAft>
              <a:buClr>
                <a:srgbClr val="464646"/>
              </a:buClr>
              <a:buSzPts val="4400"/>
              <a:buFont typeface="Rasa"/>
              <a:buNone/>
            </a:pPr>
            <a:endParaRPr sz="44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Spojení HSPM neznamená nic jiného než High standard property management. </a:t>
            </a:r>
            <a:r>
              <a:rPr lang="cs-CZ" sz="3200">
                <a:solidFill>
                  <a:srgbClr val="464646"/>
                </a:solidFill>
                <a:latin typeface="Rasa"/>
                <a:ea typeface="Rasa"/>
                <a:cs typeface="Rasa"/>
                <a:sym typeface="Rasa"/>
              </a:rPr>
              <a:t>Jedná se o společnost, která nabízí nejen vysoký standard bydlení, ale i vysoké zhodnocení investic svým investorům</a:t>
            </a:r>
            <a:r>
              <a:rPr lang="cs-CZ" sz="3200" b="0">
                <a:solidFill>
                  <a:srgbClr val="464646"/>
                </a:solidFill>
                <a:latin typeface="Rasa"/>
                <a:ea typeface="Rasa"/>
                <a:cs typeface="Rasa"/>
                <a:sym typeface="Rasa"/>
              </a:rPr>
              <a:t>. HSPM mění svět bydlení a je zároveň hrdým členem skupiny 4FIN HOLDING.</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4FIN HOLDING tvoří společnosti 4fin Better together, CENTURY 21 a HSPM, které dohromady </a:t>
            </a:r>
            <a:r>
              <a:rPr lang="cs-CZ" sz="3200">
                <a:solidFill>
                  <a:srgbClr val="464646"/>
                </a:solidFill>
                <a:latin typeface="Rasa"/>
                <a:ea typeface="Rasa"/>
                <a:cs typeface="Rasa"/>
                <a:sym typeface="Rasa"/>
              </a:rPr>
              <a:t>zajišťují profesionální nabídku služeb od kompletního finančního, majetkového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a realitního poradenství až po výkup a přestavbu nemovitostí či development vlastních rezidenčních projektů.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Máme dlouholeté profesionální zkušenosti z oblasti financování, investování a realit, tyto výhody využíváme při každém projektu, který tvoříme.</a:t>
            </a:r>
            <a:br>
              <a:rPr lang="cs-CZ" sz="3200" b="0">
                <a:solidFill>
                  <a:srgbClr val="464646"/>
                </a:solidFill>
                <a:latin typeface="Rasa"/>
                <a:ea typeface="Rasa"/>
                <a:cs typeface="Rasa"/>
                <a:sym typeface="Rasa"/>
              </a:rPr>
            </a:br>
            <a:endParaRPr sz="2800" b="0">
              <a:solidFill>
                <a:srgbClr val="464646"/>
              </a:solidFill>
              <a:latin typeface="Rasa"/>
              <a:ea typeface="Rasa"/>
              <a:cs typeface="Rasa"/>
              <a:sym typeface="Rasa"/>
            </a:endParaRPr>
          </a:p>
        </p:txBody>
      </p:sp>
      <p:pic>
        <p:nvPicPr>
          <p:cNvPr id="37" name="Google Shape;37;p5"/>
          <p:cNvPicPr preferRelativeResize="0"/>
          <p:nvPr/>
        </p:nvPicPr>
        <p:blipFill>
          <a:blip r:embed="rId4">
            <a:alphaModFix/>
          </a:blip>
          <a:stretch>
            <a:fillRect/>
          </a:stretch>
        </p:blipFill>
        <p:spPr>
          <a:xfrm>
            <a:off x="15640050" y="4518900"/>
            <a:ext cx="8743950" cy="4686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
        <p:cNvGrpSpPr/>
        <p:nvPr/>
      </p:nvGrpSpPr>
      <p:grpSpPr>
        <a:xfrm>
          <a:off x="0" y="0"/>
          <a:ext cx="0" cy="0"/>
          <a:chOff x="0" y="0"/>
          <a:chExt cx="0" cy="0"/>
        </a:xfrm>
      </p:grpSpPr>
      <p:sp>
        <p:nvSpPr>
          <p:cNvPr id="42" name="Google Shape;42;g2022f9f91e7_0_25"/>
          <p:cNvSpPr txBox="1">
            <a:spLocks noGrp="1"/>
          </p:cNvSpPr>
          <p:nvPr>
            <p:ph type="title"/>
          </p:nvPr>
        </p:nvSpPr>
        <p:spPr>
          <a:xfrm>
            <a:off x="3096000" y="1620000"/>
            <a:ext cx="153666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dirty="0">
                <a:solidFill>
                  <a:srgbClr val="464646"/>
                </a:solidFill>
              </a:rPr>
              <a:t>O co se vám rádi postaráme?</a:t>
            </a:r>
            <a:endParaRPr sz="5500">
              <a:solidFill>
                <a:srgbClr val="464646"/>
              </a:solidFill>
            </a:endParaRPr>
          </a:p>
          <a:p>
            <a:pPr marL="0" lvl="0" indent="0" algn="l" rtl="0">
              <a:lnSpc>
                <a:spcPct val="107272"/>
              </a:lnSpc>
              <a:spcBef>
                <a:spcPts val="0"/>
              </a:spcBef>
              <a:spcAft>
                <a:spcPts val="0"/>
              </a:spcAft>
              <a:buClr>
                <a:srgbClr val="464646"/>
              </a:buClr>
              <a:buSzPts val="4400"/>
              <a:buFont typeface="Rasa"/>
              <a:buNone/>
            </a:pPr>
            <a:endParaRPr sz="44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b="0" dirty="0">
                <a:solidFill>
                  <a:srgbClr val="464646"/>
                </a:solidFill>
                <a:latin typeface="Rasa"/>
                <a:ea typeface="Rasa"/>
                <a:cs typeface="Rasa"/>
                <a:sym typeface="Rasa"/>
              </a:rPr>
              <a:t>Našim klientům poskytujeme komplexní správu nemovitostí, které zahrnuje především:</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b="0">
              <a:solidFill>
                <a:srgbClr val="464646"/>
              </a:solidFill>
              <a:latin typeface="Rasa"/>
              <a:ea typeface="Rasa"/>
              <a:cs typeface="Rasa"/>
              <a:sym typeface="Rasa"/>
            </a:endParaRPr>
          </a:p>
          <a:p>
            <a:pPr marL="457200" lvl="0" indent="-431800" algn="l" rtl="0">
              <a:lnSpc>
                <a:spcPct val="107272"/>
              </a:lnSpc>
              <a:spcBef>
                <a:spcPts val="0"/>
              </a:spcBef>
              <a:spcAft>
                <a:spcPts val="0"/>
              </a:spcAft>
              <a:buClr>
                <a:srgbClr val="464646"/>
              </a:buClr>
              <a:buSzPts val="3200"/>
              <a:buFont typeface="Rasa"/>
              <a:buChar char="●"/>
            </a:pPr>
            <a:r>
              <a:rPr lang="cs-CZ" sz="3200" b="0" dirty="0">
                <a:solidFill>
                  <a:srgbClr val="464646"/>
                </a:solidFill>
                <a:latin typeface="Rasa"/>
                <a:ea typeface="Rasa"/>
                <a:cs typeface="Rasa"/>
                <a:sym typeface="Rasa"/>
              </a:rPr>
              <a:t>zajištění a prověření nájemníků</a:t>
            </a:r>
            <a:endParaRPr sz="3200" b="0">
              <a:solidFill>
                <a:srgbClr val="464646"/>
              </a:solidFill>
              <a:latin typeface="Rasa"/>
              <a:ea typeface="Rasa"/>
              <a:cs typeface="Rasa"/>
              <a:sym typeface="Rasa"/>
            </a:endParaRPr>
          </a:p>
          <a:p>
            <a:pPr marL="457200" lvl="0" indent="-431800" algn="l" rtl="0">
              <a:lnSpc>
                <a:spcPct val="107272"/>
              </a:lnSpc>
              <a:spcBef>
                <a:spcPts val="0"/>
              </a:spcBef>
              <a:spcAft>
                <a:spcPts val="0"/>
              </a:spcAft>
              <a:buClr>
                <a:srgbClr val="464646"/>
              </a:buClr>
              <a:buSzPts val="3200"/>
              <a:buFont typeface="Rasa"/>
              <a:buChar char="●"/>
            </a:pPr>
            <a:r>
              <a:rPr lang="cs-CZ" sz="3200" b="0" dirty="0">
                <a:solidFill>
                  <a:srgbClr val="464646"/>
                </a:solidFill>
                <a:latin typeface="Rasa"/>
                <a:ea typeface="Rasa"/>
                <a:cs typeface="Rasa"/>
                <a:sym typeface="Rasa"/>
              </a:rPr>
              <a:t>výběr nájemného, komunikace a řešení problémů s nájemci</a:t>
            </a:r>
            <a:endParaRPr sz="3200" b="0">
              <a:solidFill>
                <a:srgbClr val="464646"/>
              </a:solidFill>
              <a:latin typeface="Rasa"/>
              <a:ea typeface="Rasa"/>
              <a:cs typeface="Rasa"/>
              <a:sym typeface="Rasa"/>
            </a:endParaRPr>
          </a:p>
          <a:p>
            <a:pPr marL="457200" lvl="0" indent="-431800" algn="l" rtl="0">
              <a:lnSpc>
                <a:spcPct val="107272"/>
              </a:lnSpc>
              <a:spcBef>
                <a:spcPts val="0"/>
              </a:spcBef>
              <a:spcAft>
                <a:spcPts val="0"/>
              </a:spcAft>
              <a:buClr>
                <a:srgbClr val="464646"/>
              </a:buClr>
              <a:buSzPts val="3200"/>
              <a:buFont typeface="Rasa"/>
              <a:buChar char="●"/>
            </a:pPr>
            <a:r>
              <a:rPr lang="cs-CZ" sz="3200" b="0" dirty="0">
                <a:solidFill>
                  <a:srgbClr val="464646"/>
                </a:solidFill>
                <a:latin typeface="Rasa"/>
                <a:ea typeface="Rasa"/>
                <a:cs typeface="Rasa"/>
                <a:sym typeface="Rasa"/>
              </a:rPr>
              <a:t>údržba nemovitosti a řešení případných technických problémů</a:t>
            </a:r>
            <a:endParaRPr sz="3200" b="0">
              <a:solidFill>
                <a:srgbClr val="464646"/>
              </a:solidFill>
              <a:latin typeface="Rasa"/>
              <a:ea typeface="Rasa"/>
              <a:cs typeface="Rasa"/>
              <a:sym typeface="Rasa"/>
            </a:endParaRPr>
          </a:p>
          <a:p>
            <a:pPr marL="457200" lvl="0" indent="-431800" algn="l" rtl="0">
              <a:lnSpc>
                <a:spcPct val="107272"/>
              </a:lnSpc>
              <a:spcBef>
                <a:spcPts val="0"/>
              </a:spcBef>
              <a:spcAft>
                <a:spcPts val="0"/>
              </a:spcAft>
              <a:buClr>
                <a:srgbClr val="464646"/>
              </a:buClr>
              <a:buSzPts val="3200"/>
              <a:buFont typeface="Rasa"/>
              <a:buChar char="●"/>
            </a:pPr>
            <a:r>
              <a:rPr lang="cs-CZ" sz="3200" b="0" dirty="0">
                <a:solidFill>
                  <a:srgbClr val="464646"/>
                </a:solidFill>
                <a:latin typeface="Rasa"/>
                <a:ea typeface="Rasa"/>
                <a:cs typeface="Rasa"/>
                <a:sym typeface="Rasa"/>
              </a:rPr>
              <a:t>pravidelná kontrola stavu nemovitosti</a:t>
            </a:r>
            <a:endParaRPr sz="3200" b="0">
              <a:solidFill>
                <a:srgbClr val="464646"/>
              </a:solidFill>
              <a:latin typeface="Rasa"/>
              <a:ea typeface="Rasa"/>
              <a:cs typeface="Rasa"/>
              <a:sym typeface="Rasa"/>
            </a:endParaRPr>
          </a:p>
          <a:p>
            <a:pPr marL="457200" lvl="0" indent="-431800" algn="l" rtl="0">
              <a:lnSpc>
                <a:spcPct val="107272"/>
              </a:lnSpc>
              <a:spcBef>
                <a:spcPts val="0"/>
              </a:spcBef>
              <a:spcAft>
                <a:spcPts val="0"/>
              </a:spcAft>
              <a:buClr>
                <a:srgbClr val="464646"/>
              </a:buClr>
              <a:buSzPts val="3200"/>
              <a:buFont typeface="Rasa"/>
              <a:buChar char="●"/>
            </a:pPr>
            <a:r>
              <a:rPr lang="cs-CZ" sz="3200" b="0" dirty="0">
                <a:solidFill>
                  <a:srgbClr val="464646"/>
                </a:solidFill>
                <a:latin typeface="Rasa"/>
                <a:ea typeface="Rasa"/>
                <a:cs typeface="Rasa"/>
                <a:sym typeface="Rasa"/>
              </a:rPr>
              <a:t>zajištění veškeré byrokracie</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None/>
            </a:pP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None/>
            </a:pPr>
            <a:r>
              <a:rPr lang="cs-CZ" sz="3200" b="0" dirty="0">
                <a:solidFill>
                  <a:srgbClr val="464646"/>
                </a:solidFill>
                <a:latin typeface="Rasa"/>
                <a:ea typeface="Rasa"/>
                <a:cs typeface="Rasa"/>
                <a:sym typeface="Rasa"/>
              </a:rPr>
              <a:t>Náš klient se tak nemusí téměř o nic starat. Není proto důležité, jestli má svou investiční nemovitost poblíž svého bydliště nebo na druhém konci České republiky. </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None/>
            </a:pP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None/>
            </a:pPr>
            <a:r>
              <a:rPr lang="cs-CZ" sz="3200" b="0" dirty="0">
                <a:solidFill>
                  <a:srgbClr val="464646"/>
                </a:solidFill>
                <a:latin typeface="Rasa"/>
                <a:ea typeface="Rasa"/>
                <a:cs typeface="Rasa"/>
                <a:sym typeface="Rasa"/>
              </a:rPr>
              <a:t>Za tuto komplexní službu si nárokujem</a:t>
            </a:r>
            <a:r>
              <a:rPr lang="cs-CZ" sz="3200" b="0" dirty="0">
                <a:solidFill>
                  <a:srgbClr val="464646"/>
                </a:solidFill>
                <a:latin typeface="Rasa"/>
                <a:ea typeface="Rasa"/>
                <a:cs typeface="Rasa"/>
                <a:sym typeface="Ras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 1000 Kč bez DPH za měsí</a:t>
            </a:r>
            <a:r>
              <a:rPr lang="cs-CZ" sz="3200" b="0" dirty="0">
                <a:solidFill>
                  <a:srgbClr val="464646"/>
                </a:solidFill>
                <a:latin typeface="Rasa"/>
                <a:ea typeface="Rasa"/>
                <a:cs typeface="Rasa"/>
                <a:sym typeface="Rasa"/>
              </a:rPr>
              <a:t>c za jednu bytovou jednotku.</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None/>
            </a:pPr>
            <a:r>
              <a:rPr lang="cs-CZ" sz="3200" dirty="0">
                <a:solidFill>
                  <a:srgbClr val="464646"/>
                </a:solidFill>
                <a:latin typeface="Rasa"/>
                <a:ea typeface="Rasa"/>
                <a:cs typeface="Rasa"/>
                <a:sym typeface="Rasa"/>
              </a:rPr>
              <a:t>Tato částka je již zohledněna v propočtech u jednotlivých nemovitostí.</a:t>
            </a:r>
            <a:endParaRPr sz="3200">
              <a:solidFill>
                <a:srgbClr val="464646"/>
              </a:solidFill>
              <a:latin typeface="Rasa"/>
              <a:ea typeface="Rasa"/>
              <a:cs typeface="Rasa"/>
              <a:sym typeface="Ras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
        <p:cNvGrpSpPr/>
        <p:nvPr/>
      </p:nvGrpSpPr>
      <p:grpSpPr>
        <a:xfrm>
          <a:off x="0" y="0"/>
          <a:ext cx="0" cy="0"/>
          <a:chOff x="0" y="0"/>
          <a:chExt cx="0" cy="0"/>
        </a:xfrm>
      </p:grpSpPr>
      <p:sp>
        <p:nvSpPr>
          <p:cNvPr id="47" name="Google Shape;47;g2022f9f91e7_0_14"/>
          <p:cNvSpPr txBox="1">
            <a:spLocks noGrp="1"/>
          </p:cNvSpPr>
          <p:nvPr>
            <p:ph type="title"/>
          </p:nvPr>
        </p:nvSpPr>
        <p:spPr>
          <a:xfrm>
            <a:off x="3096000" y="1620000"/>
            <a:ext cx="201948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dirty="0">
                <a:solidFill>
                  <a:srgbClr val="464646"/>
                </a:solidFill>
              </a:rPr>
              <a:t>Vysvětlení pojmů</a:t>
            </a:r>
            <a:endParaRPr sz="55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dirty="0">
                <a:solidFill>
                  <a:srgbClr val="464646"/>
                </a:solidFill>
                <a:latin typeface="Rasa"/>
                <a:ea typeface="Rasa"/>
                <a:cs typeface="Rasa"/>
                <a:sym typeface="Rasa"/>
              </a:rPr>
              <a:t/>
            </a:r>
            <a:br>
              <a:rPr lang="cs-CZ" sz="3200" dirty="0">
                <a:solidFill>
                  <a:srgbClr val="464646"/>
                </a:solidFill>
                <a:latin typeface="Rasa"/>
                <a:ea typeface="Rasa"/>
                <a:cs typeface="Rasa"/>
                <a:sym typeface="Rasa"/>
              </a:rPr>
            </a:br>
            <a:r>
              <a:rPr lang="cs-CZ" sz="3200" dirty="0">
                <a:solidFill>
                  <a:srgbClr val="464646"/>
                </a:solidFill>
              </a:rPr>
              <a:t>Čistá kapitalizační míra:</a:t>
            </a: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b="0" dirty="0">
                <a:solidFill>
                  <a:srgbClr val="464646"/>
                </a:solidFill>
                <a:latin typeface="Rasa"/>
                <a:ea typeface="Rasa"/>
                <a:cs typeface="Rasa"/>
                <a:sym typeface="Rasa"/>
              </a:rPr>
              <a:t>Kapitalizační míra se používá k označení míry návratnosti. Počítá se na základě čistého příjmu, který má nemovitost generovat, a vypočítá se vydělením čistého provozního výnosu hodnotou majetku z nemovitosti a je vyjádřena v procentech.</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dirty="0">
                <a:solidFill>
                  <a:srgbClr val="464646"/>
                </a:solidFill>
              </a:rPr>
              <a:t>Čisté roční nájemné:  </a:t>
            </a: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b="0" dirty="0">
                <a:solidFill>
                  <a:srgbClr val="464646"/>
                </a:solidFill>
                <a:latin typeface="Rasa"/>
                <a:ea typeface="Rasa"/>
                <a:cs typeface="Rasa"/>
                <a:sym typeface="Rasa"/>
              </a:rPr>
              <a:t>Jedná se o souhrn měsíčních nájmů očištěných o veškeré náklady na správu nemovitosti, daň z nemovitosti a pojištění domácnosti.</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dirty="0">
                <a:solidFill>
                  <a:srgbClr val="464646"/>
                </a:solidFill>
                <a:latin typeface="Rasa"/>
                <a:ea typeface="Rasa"/>
                <a:cs typeface="Rasa"/>
                <a:sym typeface="Rasa"/>
              </a:rPr>
              <a:t/>
            </a:r>
            <a:br>
              <a:rPr lang="cs-CZ" sz="3200" dirty="0">
                <a:solidFill>
                  <a:srgbClr val="464646"/>
                </a:solidFill>
                <a:latin typeface="Rasa"/>
                <a:ea typeface="Rasa"/>
                <a:cs typeface="Rasa"/>
                <a:sym typeface="Rasa"/>
              </a:rPr>
            </a:br>
            <a:r>
              <a:rPr lang="cs-CZ" sz="3200" dirty="0">
                <a:solidFill>
                  <a:srgbClr val="464646"/>
                </a:solidFill>
              </a:rPr>
              <a:t>ROA </a:t>
            </a: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b="0" dirty="0">
                <a:solidFill>
                  <a:srgbClr val="464646"/>
                </a:solidFill>
                <a:latin typeface="Rasa"/>
                <a:ea typeface="Rasa"/>
                <a:cs typeface="Rasa"/>
                <a:sym typeface="Rasa"/>
              </a:rPr>
              <a:t>ROA (anglicky „</a:t>
            </a:r>
            <a:r>
              <a:rPr lang="cs-CZ" sz="3200" b="0" dirty="0" err="1">
                <a:solidFill>
                  <a:srgbClr val="464646"/>
                </a:solidFill>
                <a:latin typeface="Rasa"/>
                <a:ea typeface="Rasa"/>
                <a:cs typeface="Rasa"/>
                <a:sym typeface="Rasa"/>
              </a:rPr>
              <a:t>return</a:t>
            </a:r>
            <a:r>
              <a:rPr lang="cs-CZ" sz="3200" b="0" dirty="0">
                <a:solidFill>
                  <a:srgbClr val="464646"/>
                </a:solidFill>
                <a:latin typeface="Rasa"/>
                <a:ea typeface="Rasa"/>
                <a:cs typeface="Rasa"/>
                <a:sym typeface="Rasa"/>
              </a:rPr>
              <a:t> </a:t>
            </a:r>
            <a:r>
              <a:rPr lang="cs-CZ" sz="3200" b="0" dirty="0" err="1">
                <a:solidFill>
                  <a:srgbClr val="464646"/>
                </a:solidFill>
                <a:latin typeface="Rasa"/>
                <a:ea typeface="Rasa"/>
                <a:cs typeface="Rasa"/>
                <a:sym typeface="Rasa"/>
              </a:rPr>
              <a:t>of</a:t>
            </a:r>
            <a:r>
              <a:rPr lang="cs-CZ" sz="3200" b="0" dirty="0">
                <a:solidFill>
                  <a:srgbClr val="464646"/>
                </a:solidFill>
                <a:latin typeface="Rasa"/>
                <a:ea typeface="Rasa"/>
                <a:cs typeface="Rasa"/>
                <a:sym typeface="Rasa"/>
              </a:rPr>
              <a:t> </a:t>
            </a:r>
            <a:r>
              <a:rPr lang="cs-CZ" sz="3200" b="0" dirty="0" err="1">
                <a:solidFill>
                  <a:srgbClr val="464646"/>
                </a:solidFill>
                <a:latin typeface="Rasa"/>
                <a:ea typeface="Rasa"/>
                <a:cs typeface="Rasa"/>
                <a:sym typeface="Rasa"/>
              </a:rPr>
              <a:t>assets</a:t>
            </a:r>
            <a:r>
              <a:rPr lang="cs-CZ" sz="3200" b="0" dirty="0">
                <a:solidFill>
                  <a:srgbClr val="464646"/>
                </a:solidFill>
                <a:latin typeface="Rasa"/>
                <a:ea typeface="Rasa"/>
                <a:cs typeface="Rasa"/>
                <a:sym typeface="Rasa"/>
              </a:rPr>
              <a:t>“) je ukazatel návratnosti investice v letech.</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b="0">
              <a:solidFill>
                <a:srgbClr val="464646"/>
              </a:solidFill>
              <a:latin typeface="Rasa"/>
              <a:ea typeface="Rasa"/>
              <a:cs typeface="Rasa"/>
              <a:sym typeface="Ras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52" name="Google Shape;52;g2022f9f91e7_0_0"/>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dirty="0">
                <a:solidFill>
                  <a:srgbClr val="464646"/>
                </a:solidFill>
              </a:rPr>
              <a:t>Byt </a:t>
            </a:r>
            <a:r>
              <a:rPr lang="cs-CZ" sz="5500" dirty="0" err="1">
                <a:solidFill>
                  <a:srgbClr val="464646"/>
                </a:solidFill>
              </a:rPr>
              <a:t>Rymická</a:t>
            </a:r>
            <a:r>
              <a:rPr lang="cs-CZ" sz="5500" dirty="0">
                <a:solidFill>
                  <a:srgbClr val="464646"/>
                </a:solidFill>
              </a:rPr>
              <a:t>, Holešov</a:t>
            </a:r>
            <a:r>
              <a:rPr lang="cs-CZ" sz="3200" b="0" i="0" u="none" strike="noStrike" dirty="0">
                <a:solidFill>
                  <a:srgbClr val="464646"/>
                </a:solidFill>
                <a:latin typeface="Rasa"/>
                <a:ea typeface="Rasa"/>
                <a:cs typeface="Rasa"/>
                <a:sym typeface="Rasa"/>
              </a:rPr>
              <a:t/>
            </a:r>
            <a:br>
              <a:rPr lang="cs-CZ" sz="3200" b="0" i="0" u="none" strike="noStrike" dirty="0">
                <a:solidFill>
                  <a:srgbClr val="464646"/>
                </a:solidFill>
                <a:latin typeface="Rasa"/>
                <a:ea typeface="Rasa"/>
                <a:cs typeface="Rasa"/>
                <a:sym typeface="Rasa"/>
              </a:rPr>
            </a:br>
            <a:r>
              <a:rPr lang="cs-CZ" sz="3200" b="0" i="0" u="none" strike="noStrike" dirty="0">
                <a:solidFill>
                  <a:srgbClr val="464646"/>
                </a:solidFill>
                <a:latin typeface="Rasa"/>
                <a:ea typeface="Rasa"/>
                <a:cs typeface="Rasa"/>
                <a:sym typeface="Rasa"/>
              </a:rPr>
              <a:t/>
            </a:r>
            <a:br>
              <a:rPr lang="cs-CZ" sz="3200" b="0" i="0" u="none" strike="noStrike" dirty="0">
                <a:solidFill>
                  <a:srgbClr val="464646"/>
                </a:solidFill>
                <a:latin typeface="Rasa"/>
                <a:ea typeface="Rasa"/>
                <a:cs typeface="Rasa"/>
                <a:sym typeface="Rasa"/>
              </a:rPr>
            </a:br>
            <a:r>
              <a:rPr lang="cs-CZ" sz="3200" b="0" i="0" u="none" strike="noStrike" dirty="0">
                <a:solidFill>
                  <a:srgbClr val="464646"/>
                </a:solidFill>
                <a:latin typeface="Rasa"/>
                <a:ea typeface="Rasa"/>
                <a:cs typeface="Rasa"/>
                <a:sym typeface="Rasa"/>
              </a:rPr>
              <a:t>Adresa: </a:t>
            </a:r>
            <a:r>
              <a:rPr lang="cs-CZ" sz="3200" b="0" dirty="0" err="1">
                <a:solidFill>
                  <a:srgbClr val="464646"/>
                </a:solidFill>
                <a:latin typeface="Rasa"/>
                <a:ea typeface="Rasa"/>
                <a:cs typeface="Rasa"/>
                <a:sym typeface="Rasa"/>
              </a:rPr>
              <a:t>Rymická</a:t>
            </a:r>
            <a:r>
              <a:rPr lang="cs-CZ" sz="3200" b="0" dirty="0">
                <a:solidFill>
                  <a:srgbClr val="464646"/>
                </a:solidFill>
                <a:latin typeface="Rasa"/>
                <a:ea typeface="Rasa"/>
                <a:cs typeface="Rasa"/>
                <a:sym typeface="Rasa"/>
              </a:rPr>
              <a:t> 221/5, Holešov</a:t>
            </a:r>
            <a:r>
              <a:rPr lang="cs-CZ" sz="3200" b="0" i="0" u="none" strike="noStrike" dirty="0">
                <a:solidFill>
                  <a:srgbClr val="464646"/>
                </a:solidFill>
                <a:latin typeface="Rasa"/>
                <a:ea typeface="Rasa"/>
                <a:cs typeface="Rasa"/>
                <a:sym typeface="Rasa"/>
              </a:rPr>
              <a:t/>
            </a:r>
            <a:br>
              <a:rPr lang="cs-CZ" sz="3200" b="0" i="0" u="none" strike="noStrike" dirty="0">
                <a:solidFill>
                  <a:srgbClr val="464646"/>
                </a:solidFill>
                <a:latin typeface="Rasa"/>
                <a:ea typeface="Rasa"/>
                <a:cs typeface="Rasa"/>
                <a:sym typeface="Rasa"/>
              </a:rPr>
            </a:br>
            <a:r>
              <a:rPr lang="cs-CZ" sz="3200" b="0" dirty="0">
                <a:solidFill>
                  <a:srgbClr val="464646"/>
                </a:solidFill>
                <a:latin typeface="Rasa"/>
                <a:ea typeface="Rasa"/>
                <a:cs typeface="Rasa"/>
                <a:sym typeface="Rasa"/>
              </a:rPr>
              <a:t>Číslo bytové jednotky: 8</a:t>
            </a:r>
            <a:r>
              <a:rPr lang="cs-CZ" sz="3200" b="0" u="none" strike="noStrike" dirty="0">
                <a:solidFill>
                  <a:srgbClr val="464646"/>
                </a:solidFill>
                <a:latin typeface="Rasa"/>
                <a:ea typeface="Rasa"/>
                <a:cs typeface="Rasa"/>
                <a:sym typeface="Rasa"/>
              </a:rPr>
              <a:t> </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dirty="0">
                <a:solidFill>
                  <a:srgbClr val="464646"/>
                </a:solidFill>
                <a:latin typeface="Rasa"/>
                <a:ea typeface="Rasa"/>
                <a:cs typeface="Rasa"/>
                <a:sym typeface="Rasa"/>
              </a:rPr>
              <a:t>Vlastnictví: osobní </a:t>
            </a:r>
            <a:r>
              <a:rPr lang="cs-CZ" sz="3200" b="0" i="0" u="none" strike="noStrike" dirty="0">
                <a:solidFill>
                  <a:srgbClr val="464646"/>
                </a:solidFill>
                <a:latin typeface="Rasa"/>
                <a:ea typeface="Rasa"/>
                <a:cs typeface="Rasa"/>
                <a:sym typeface="Rasa"/>
              </a:rPr>
              <a:t/>
            </a:r>
            <a:br>
              <a:rPr lang="cs-CZ" sz="3200" b="0" i="0" u="none" strike="noStrike" dirty="0">
                <a:solidFill>
                  <a:srgbClr val="464646"/>
                </a:solidFill>
                <a:latin typeface="Rasa"/>
                <a:ea typeface="Rasa"/>
                <a:cs typeface="Rasa"/>
                <a:sym typeface="Rasa"/>
              </a:rPr>
            </a:br>
            <a:r>
              <a:rPr lang="cs-CZ" sz="3200" b="0" i="0" u="none" strike="noStrike" dirty="0">
                <a:solidFill>
                  <a:srgbClr val="464646"/>
                </a:solidFill>
                <a:latin typeface="Rasa"/>
                <a:ea typeface="Rasa"/>
                <a:cs typeface="Rasa"/>
                <a:sym typeface="Rasa"/>
              </a:rPr>
              <a:t>Dispozice: 2</a:t>
            </a:r>
            <a:r>
              <a:rPr lang="cs-CZ" sz="3200" b="0" dirty="0">
                <a:solidFill>
                  <a:srgbClr val="464646"/>
                </a:solidFill>
                <a:latin typeface="Rasa"/>
                <a:ea typeface="Rasa"/>
                <a:cs typeface="Rasa"/>
                <a:sym typeface="Rasa"/>
              </a:rPr>
              <a:t>+</a:t>
            </a:r>
            <a:r>
              <a:rPr lang="cs-CZ" sz="3200" b="0" dirty="0" err="1">
                <a:solidFill>
                  <a:srgbClr val="464646"/>
                </a:solidFill>
                <a:latin typeface="Rasa"/>
                <a:ea typeface="Rasa"/>
                <a:cs typeface="Rasa"/>
                <a:sym typeface="Rasa"/>
              </a:rPr>
              <a:t>kk</a:t>
            </a:r>
            <a:r>
              <a:rPr lang="cs-CZ" sz="3200" b="0" dirty="0">
                <a:solidFill>
                  <a:srgbClr val="464646"/>
                </a:solidFill>
                <a:latin typeface="Rasa"/>
                <a:ea typeface="Rasa"/>
                <a:cs typeface="Rasa"/>
                <a:sym typeface="Rasa"/>
              </a:rPr>
              <a:t/>
            </a:r>
            <a:br>
              <a:rPr lang="cs-CZ" sz="3200" b="0" dirty="0">
                <a:solidFill>
                  <a:srgbClr val="464646"/>
                </a:solidFill>
                <a:latin typeface="Rasa"/>
                <a:ea typeface="Rasa"/>
                <a:cs typeface="Rasa"/>
                <a:sym typeface="Rasa"/>
              </a:rPr>
            </a:br>
            <a:r>
              <a:rPr lang="cs-CZ" sz="3200" b="0" dirty="0">
                <a:solidFill>
                  <a:srgbClr val="464646"/>
                </a:solidFill>
                <a:latin typeface="Rasa"/>
                <a:ea typeface="Rasa"/>
                <a:cs typeface="Rasa"/>
                <a:sym typeface="Rasa"/>
              </a:rPr>
              <a:t>Velikost: 45</a:t>
            </a:r>
            <a:r>
              <a:rPr lang="cs-CZ" sz="3200" b="0" i="0" u="none" strike="noStrike" dirty="0">
                <a:solidFill>
                  <a:srgbClr val="464646"/>
                </a:solidFill>
                <a:latin typeface="Rasa"/>
                <a:ea typeface="Rasa"/>
                <a:cs typeface="Rasa"/>
                <a:sym typeface="Rasa"/>
              </a:rPr>
              <a:t> </a:t>
            </a:r>
            <a:r>
              <a:rPr lang="cs-CZ" sz="3200" b="0" dirty="0">
                <a:solidFill>
                  <a:srgbClr val="464646"/>
                </a:solidFill>
                <a:latin typeface="Rasa"/>
                <a:ea typeface="Rasa"/>
                <a:cs typeface="Rasa"/>
                <a:sym typeface="Rasa"/>
              </a:rPr>
              <a:t>m</a:t>
            </a:r>
            <a:r>
              <a:rPr lang="cs-CZ" sz="3200" b="0" baseline="30000" dirty="0">
                <a:solidFill>
                  <a:srgbClr val="464646"/>
                </a:solidFill>
                <a:latin typeface="Rasa"/>
                <a:ea typeface="Rasa"/>
                <a:cs typeface="Rasa"/>
                <a:sym typeface="Rasa"/>
              </a:rPr>
              <a:t>2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dirty="0">
                <a:solidFill>
                  <a:srgbClr val="464646"/>
                </a:solidFill>
                <a:latin typeface="Rasa"/>
                <a:ea typeface="Rasa"/>
                <a:cs typeface="Rasa"/>
                <a:sym typeface="Rasa"/>
              </a:rPr>
              <a:t>Stav: po rozsáhlé rekonstrukci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dirty="0">
                <a:solidFill>
                  <a:srgbClr val="464646"/>
                </a:solidFill>
              </a:rPr>
              <a:t>Prodejní cena:  </a:t>
            </a:r>
            <a:r>
              <a:rPr lang="cs-CZ" sz="3200" dirty="0">
                <a:solidFill>
                  <a:srgbClr val="464646"/>
                </a:solidFill>
                <a:latin typeface="Rasa"/>
                <a:ea typeface="Rasa"/>
                <a:cs typeface="Rasa"/>
                <a:sym typeface="Rasa"/>
              </a:rPr>
              <a:t>2 200 000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dirty="0">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dirty="0">
                <a:solidFill>
                  <a:srgbClr val="464646"/>
                </a:solidFill>
              </a:rPr>
              <a:t>Nájem měsíční</a:t>
            </a:r>
            <a:r>
              <a:rPr lang="cs-CZ" sz="3200" b="1" dirty="0">
                <a:solidFill>
                  <a:srgbClr val="464646"/>
                </a:solidFill>
                <a:latin typeface="Rasa"/>
                <a:ea typeface="Rasa"/>
                <a:cs typeface="Rasa"/>
                <a:sym typeface="Rasa"/>
              </a:rPr>
              <a:t>:  1</a:t>
            </a:r>
            <a:r>
              <a:rPr lang="cs-CZ" sz="3200" dirty="0">
                <a:solidFill>
                  <a:srgbClr val="464646"/>
                </a:solidFill>
              </a:rPr>
              <a:t>1</a:t>
            </a:r>
            <a:r>
              <a:rPr lang="cs-CZ" sz="3200" b="1" dirty="0">
                <a:solidFill>
                  <a:srgbClr val="464646"/>
                </a:solidFill>
                <a:latin typeface="Rasa"/>
                <a:ea typeface="Rasa"/>
                <a:cs typeface="Rasa"/>
                <a:sym typeface="Rasa"/>
              </a:rPr>
              <a:t> 500 </a:t>
            </a:r>
            <a:r>
              <a:rPr lang="cs-CZ" sz="3200" i="0" u="none" strike="noStrike" dirty="0">
                <a:solidFill>
                  <a:srgbClr val="464646"/>
                </a:solidFill>
                <a:latin typeface="Rasa"/>
                <a:ea typeface="Rasa"/>
                <a:cs typeface="Rasa"/>
                <a:sym typeface="Rasa"/>
              </a:rPr>
              <a:t>Kč</a:t>
            </a:r>
            <a:r>
              <a:rPr lang="cs-CZ" sz="3200" dirty="0">
                <a:solidFill>
                  <a:srgbClr val="464646"/>
                </a:solidFill>
                <a:latin typeface="Rasa"/>
                <a:ea typeface="Rasa"/>
                <a:cs typeface="Rasa"/>
                <a:sym typeface="Rasa"/>
              </a:rPr>
              <a:t>  </a:t>
            </a:r>
            <a:br>
              <a:rPr lang="cs-CZ" sz="3200" dirty="0">
                <a:solidFill>
                  <a:srgbClr val="464646"/>
                </a:solidFill>
                <a:latin typeface="Rasa"/>
                <a:ea typeface="Rasa"/>
                <a:cs typeface="Rasa"/>
                <a:sym typeface="Rasa"/>
              </a:rPr>
            </a:br>
            <a:r>
              <a:rPr lang="cs-CZ" sz="3200" b="1" dirty="0">
                <a:solidFill>
                  <a:srgbClr val="464646"/>
                </a:solidFill>
                <a:latin typeface="Rasa"/>
                <a:ea typeface="Rasa"/>
                <a:cs typeface="Rasa"/>
                <a:sym typeface="Rasa"/>
              </a:rPr>
              <a:t>Čisté roční nájemné: </a:t>
            </a:r>
            <a:r>
              <a:rPr lang="cs-CZ" sz="3200" dirty="0">
                <a:solidFill>
                  <a:srgbClr val="464646"/>
                </a:solidFill>
              </a:rPr>
              <a:t>125 088</a:t>
            </a:r>
            <a:r>
              <a:rPr lang="cs-CZ" sz="3200" b="1" dirty="0">
                <a:solidFill>
                  <a:srgbClr val="464646"/>
                </a:solidFill>
                <a:latin typeface="Rasa"/>
                <a:ea typeface="Rasa"/>
                <a:cs typeface="Rasa"/>
                <a:sym typeface="Rasa"/>
              </a:rPr>
              <a:t> </a:t>
            </a:r>
            <a:r>
              <a:rPr lang="cs-CZ" sz="3200" i="0" u="none" strike="noStrike" dirty="0">
                <a:solidFill>
                  <a:srgbClr val="464646"/>
                </a:solidFill>
                <a:latin typeface="Rasa"/>
                <a:ea typeface="Rasa"/>
                <a:cs typeface="Rasa"/>
                <a:sym typeface="Rasa"/>
              </a:rPr>
              <a:t>Kč</a:t>
            </a:r>
            <a:r>
              <a:rPr lang="cs-CZ" sz="3200" dirty="0">
                <a:solidFill>
                  <a:srgbClr val="464646"/>
                </a:solidFill>
                <a:latin typeface="Rasa"/>
                <a:ea typeface="Rasa"/>
                <a:cs typeface="Rasa"/>
                <a:sym typeface="Rasa"/>
              </a:rPr>
              <a:t> </a:t>
            </a:r>
            <a:br>
              <a:rPr lang="cs-CZ" sz="3200" dirty="0">
                <a:solidFill>
                  <a:srgbClr val="464646"/>
                </a:solidFill>
                <a:latin typeface="Rasa"/>
                <a:ea typeface="Rasa"/>
                <a:cs typeface="Rasa"/>
                <a:sym typeface="Rasa"/>
              </a:rPr>
            </a:br>
            <a:r>
              <a:rPr lang="cs-CZ" sz="3200" b="1" dirty="0">
                <a:solidFill>
                  <a:srgbClr val="464646"/>
                </a:solidFill>
                <a:latin typeface="Rasa"/>
                <a:ea typeface="Rasa"/>
                <a:cs typeface="Rasa"/>
                <a:sym typeface="Rasa"/>
              </a:rPr>
              <a:t>Čistá kapitalizační míra: </a:t>
            </a:r>
            <a:r>
              <a:rPr lang="cs-CZ" sz="3200" b="1" dirty="0">
                <a:solidFill>
                  <a:srgbClr val="FFD742"/>
                </a:solidFill>
                <a:highlight>
                  <a:srgbClr val="494745"/>
                </a:highlight>
                <a:latin typeface="Rasa"/>
                <a:ea typeface="Rasa"/>
                <a:cs typeface="Rasa"/>
                <a:sym typeface="Rasa"/>
              </a:rPr>
              <a:t> </a:t>
            </a:r>
            <a:r>
              <a:rPr lang="cs-CZ" sz="3200" dirty="0">
                <a:solidFill>
                  <a:srgbClr val="FFD742"/>
                </a:solidFill>
                <a:highlight>
                  <a:srgbClr val="494745"/>
                </a:highlight>
              </a:rPr>
              <a:t>5,69</a:t>
            </a:r>
            <a:r>
              <a:rPr lang="cs-CZ" sz="3200" b="1" i="0" u="none" strike="noStrike" dirty="0">
                <a:solidFill>
                  <a:srgbClr val="FFD742"/>
                </a:solidFill>
                <a:highlight>
                  <a:srgbClr val="494745"/>
                </a:highlight>
                <a:latin typeface="Rasa"/>
                <a:ea typeface="Rasa"/>
                <a:cs typeface="Rasa"/>
                <a:sym typeface="Rasa"/>
              </a:rPr>
              <a:t>%</a:t>
            </a:r>
            <a:r>
              <a:rPr lang="cs-CZ" sz="3200" b="1" dirty="0">
                <a:solidFill>
                  <a:srgbClr val="FFD742"/>
                </a:solidFill>
                <a:highlight>
                  <a:srgbClr val="494745"/>
                </a:highlight>
                <a:latin typeface="Rasa"/>
                <a:ea typeface="Rasa"/>
                <a:cs typeface="Rasa"/>
                <a:sym typeface="Rasa"/>
              </a:rPr>
              <a:t> </a:t>
            </a:r>
            <a:r>
              <a:rPr lang="cs-CZ" sz="3200" dirty="0">
                <a:solidFill>
                  <a:srgbClr val="464646"/>
                </a:solidFill>
                <a:latin typeface="Rasa"/>
                <a:ea typeface="Rasa"/>
                <a:cs typeface="Rasa"/>
                <a:sym typeface="Rasa"/>
              </a:rPr>
              <a:t/>
            </a:r>
            <a:br>
              <a:rPr lang="cs-CZ" sz="3200" dirty="0">
                <a:solidFill>
                  <a:srgbClr val="464646"/>
                </a:solidFill>
                <a:latin typeface="Rasa"/>
                <a:ea typeface="Rasa"/>
                <a:cs typeface="Rasa"/>
                <a:sym typeface="Rasa"/>
              </a:rPr>
            </a:br>
            <a:r>
              <a:rPr lang="cs-CZ" sz="3200" b="1" dirty="0">
                <a:solidFill>
                  <a:srgbClr val="464646"/>
                </a:solidFill>
                <a:latin typeface="Rasa"/>
                <a:ea typeface="Rasa"/>
                <a:cs typeface="Rasa"/>
                <a:sym typeface="Rasa"/>
              </a:rPr>
              <a:t>R</a:t>
            </a:r>
            <a:r>
              <a:rPr lang="cs-CZ" sz="3200" dirty="0">
                <a:solidFill>
                  <a:srgbClr val="464646"/>
                </a:solidFill>
              </a:rPr>
              <a:t>O</a:t>
            </a:r>
            <a:r>
              <a:rPr lang="cs-CZ" sz="3200" b="1" dirty="0">
                <a:solidFill>
                  <a:srgbClr val="464646"/>
                </a:solidFill>
                <a:latin typeface="Rasa"/>
                <a:ea typeface="Rasa"/>
                <a:cs typeface="Rasa"/>
                <a:sym typeface="Rasa"/>
              </a:rPr>
              <a:t>A: </a:t>
            </a:r>
            <a:r>
              <a:rPr lang="cs-CZ" sz="3200" dirty="0">
                <a:solidFill>
                  <a:srgbClr val="464646"/>
                </a:solidFill>
              </a:rPr>
              <a:t>16</a:t>
            </a:r>
            <a:r>
              <a:rPr lang="cs-CZ" sz="3200" b="1" dirty="0">
                <a:solidFill>
                  <a:srgbClr val="464646"/>
                </a:solidFill>
                <a:latin typeface="Rasa"/>
                <a:ea typeface="Rasa"/>
                <a:cs typeface="Rasa"/>
                <a:sym typeface="Rasa"/>
              </a:rPr>
              <a:t> let </a:t>
            </a:r>
            <a:r>
              <a:rPr lang="cs-CZ" sz="3200" dirty="0">
                <a:solidFill>
                  <a:srgbClr val="464646"/>
                </a:solidFill>
                <a:latin typeface="Rasa"/>
                <a:ea typeface="Rasa"/>
                <a:cs typeface="Rasa"/>
                <a:sym typeface="Rasa"/>
              </a:rPr>
              <a:t/>
            </a:r>
            <a:br>
              <a:rPr lang="cs-CZ" sz="3200" dirty="0">
                <a:solidFill>
                  <a:srgbClr val="464646"/>
                </a:solidFill>
                <a:latin typeface="Rasa"/>
                <a:ea typeface="Rasa"/>
                <a:cs typeface="Rasa"/>
                <a:sym typeface="Rasa"/>
              </a:rPr>
            </a:br>
            <a:r>
              <a:rPr lang="cs-CZ" sz="3200" dirty="0">
                <a:solidFill>
                  <a:srgbClr val="464646"/>
                </a:solidFill>
                <a:latin typeface="Rasa"/>
                <a:ea typeface="Rasa"/>
                <a:cs typeface="Rasa"/>
                <a:sym typeface="Rasa"/>
              </a:rPr>
              <a:t/>
            </a:r>
            <a:br>
              <a:rPr lang="cs-CZ" sz="3200" dirty="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53" name="Google Shape;53;g2022f9f91e7_0_0"/>
          <p:cNvPicPr preferRelativeResize="0"/>
          <p:nvPr/>
        </p:nvPicPr>
        <p:blipFill rotWithShape="1">
          <a:blip r:embed="rId4">
            <a:alphaModFix/>
          </a:blip>
          <a:srcRect/>
          <a:stretch/>
        </p:blipFill>
        <p:spPr>
          <a:xfrm>
            <a:off x="12388452" y="8867348"/>
            <a:ext cx="6001310" cy="4000873"/>
          </a:xfrm>
          <a:prstGeom prst="rect">
            <a:avLst/>
          </a:prstGeom>
          <a:noFill/>
          <a:ln>
            <a:noFill/>
          </a:ln>
        </p:spPr>
      </p:pic>
      <p:pic>
        <p:nvPicPr>
          <p:cNvPr id="54" name="Google Shape;54;g2022f9f91e7_0_0"/>
          <p:cNvPicPr preferRelativeResize="0"/>
          <p:nvPr/>
        </p:nvPicPr>
        <p:blipFill rotWithShape="1">
          <a:blip r:embed="rId5">
            <a:alphaModFix/>
          </a:blip>
          <a:srcRect/>
          <a:stretch/>
        </p:blipFill>
        <p:spPr>
          <a:xfrm>
            <a:off x="12407249" y="855880"/>
            <a:ext cx="6003289" cy="4000873"/>
          </a:xfrm>
          <a:prstGeom prst="rect">
            <a:avLst/>
          </a:prstGeom>
          <a:noFill/>
          <a:ln>
            <a:noFill/>
          </a:ln>
        </p:spPr>
      </p:pic>
      <p:pic>
        <p:nvPicPr>
          <p:cNvPr id="55" name="Google Shape;55;g2022f9f91e7_0_0"/>
          <p:cNvPicPr preferRelativeResize="0"/>
          <p:nvPr/>
        </p:nvPicPr>
        <p:blipFill rotWithShape="1">
          <a:blip r:embed="rId6">
            <a:alphaModFix/>
          </a:blip>
          <a:srcRect/>
          <a:stretch/>
        </p:blipFill>
        <p:spPr>
          <a:xfrm>
            <a:off x="18378714" y="855880"/>
            <a:ext cx="6005289" cy="4000875"/>
          </a:xfrm>
          <a:prstGeom prst="rect">
            <a:avLst/>
          </a:prstGeom>
          <a:noFill/>
          <a:ln>
            <a:noFill/>
          </a:ln>
        </p:spPr>
      </p:pic>
      <p:pic>
        <p:nvPicPr>
          <p:cNvPr id="56" name="Google Shape;56;g2022f9f91e7_0_0"/>
          <p:cNvPicPr preferRelativeResize="0"/>
          <p:nvPr/>
        </p:nvPicPr>
        <p:blipFill rotWithShape="1">
          <a:blip r:embed="rId7">
            <a:alphaModFix/>
          </a:blip>
          <a:srcRect/>
          <a:stretch/>
        </p:blipFill>
        <p:spPr>
          <a:xfrm>
            <a:off x="12386464" y="4858079"/>
            <a:ext cx="6005288" cy="4007945"/>
          </a:xfrm>
          <a:prstGeom prst="rect">
            <a:avLst/>
          </a:prstGeom>
          <a:noFill/>
          <a:ln>
            <a:noFill/>
          </a:ln>
        </p:spPr>
      </p:pic>
      <p:pic>
        <p:nvPicPr>
          <p:cNvPr id="57" name="Google Shape;57;g2022f9f91e7_0_0"/>
          <p:cNvPicPr preferRelativeResize="0"/>
          <p:nvPr/>
        </p:nvPicPr>
        <p:blipFill rotWithShape="1">
          <a:blip r:embed="rId8">
            <a:alphaModFix/>
          </a:blip>
          <a:srcRect/>
          <a:stretch/>
        </p:blipFill>
        <p:spPr>
          <a:xfrm>
            <a:off x="18357224" y="4858079"/>
            <a:ext cx="6005287" cy="4003525"/>
          </a:xfrm>
          <a:prstGeom prst="rect">
            <a:avLst/>
          </a:prstGeom>
          <a:noFill/>
          <a:ln>
            <a:noFill/>
          </a:ln>
        </p:spPr>
      </p:pic>
      <p:pic>
        <p:nvPicPr>
          <p:cNvPr id="58" name="Google Shape;58;g2022f9f91e7_0_0"/>
          <p:cNvPicPr preferRelativeResize="0"/>
          <p:nvPr/>
        </p:nvPicPr>
        <p:blipFill rotWithShape="1">
          <a:blip r:embed="rId9">
            <a:alphaModFix/>
          </a:blip>
          <a:srcRect/>
          <a:stretch/>
        </p:blipFill>
        <p:spPr>
          <a:xfrm>
            <a:off x="18335744" y="8861604"/>
            <a:ext cx="6003281" cy="40008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g1dc10d56e07_0_42"/>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Byt Rymická, Holešov</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Adresa: </a:t>
            </a:r>
            <a:r>
              <a:rPr lang="cs-CZ" sz="3200" b="0">
                <a:solidFill>
                  <a:srgbClr val="464646"/>
                </a:solidFill>
                <a:latin typeface="Rasa"/>
                <a:ea typeface="Rasa"/>
                <a:cs typeface="Rasa"/>
                <a:sym typeface="Rasa"/>
              </a:rPr>
              <a:t>Rymická 221/5, Holešov</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a:solidFill>
                  <a:srgbClr val="464646"/>
                </a:solidFill>
                <a:latin typeface="Rasa"/>
                <a:ea typeface="Rasa"/>
                <a:cs typeface="Rasa"/>
                <a:sym typeface="Rasa"/>
              </a:rPr>
              <a:t>Číslo bytové jednotky: 3</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Vlastnictví: osobní </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Dispozice: 2</a:t>
            </a:r>
            <a:r>
              <a:rPr lang="cs-CZ" sz="3200" b="0">
                <a:solidFill>
                  <a:srgbClr val="464646"/>
                </a:solidFill>
                <a:latin typeface="Rasa"/>
                <a:ea typeface="Rasa"/>
                <a:cs typeface="Rasa"/>
                <a:sym typeface="Rasa"/>
              </a:rPr>
              <a:t>+kk</a:t>
            </a:r>
            <a:br>
              <a:rPr lang="cs-CZ" sz="3200" b="0">
                <a:solidFill>
                  <a:srgbClr val="464646"/>
                </a:solidFill>
                <a:latin typeface="Rasa"/>
                <a:ea typeface="Rasa"/>
                <a:cs typeface="Rasa"/>
                <a:sym typeface="Rasa"/>
              </a:rPr>
            </a:br>
            <a:r>
              <a:rPr lang="cs-CZ" sz="3200" b="0">
                <a:solidFill>
                  <a:srgbClr val="464646"/>
                </a:solidFill>
                <a:latin typeface="Rasa"/>
                <a:ea typeface="Rasa"/>
                <a:cs typeface="Rasa"/>
                <a:sym typeface="Rasa"/>
              </a:rPr>
              <a:t>Velikost: 36</a:t>
            </a:r>
            <a:r>
              <a:rPr lang="cs-CZ" sz="3200" b="0" i="0" u="none" strike="noStrike">
                <a:solidFill>
                  <a:srgbClr val="464646"/>
                </a:solidFill>
                <a:latin typeface="Rasa"/>
                <a:ea typeface="Rasa"/>
                <a:cs typeface="Rasa"/>
                <a:sym typeface="Rasa"/>
              </a:rPr>
              <a:t> </a:t>
            </a:r>
            <a:r>
              <a:rPr lang="cs-CZ" sz="3200" b="0">
                <a:solidFill>
                  <a:srgbClr val="464646"/>
                </a:solidFill>
                <a:latin typeface="Rasa"/>
                <a:ea typeface="Rasa"/>
                <a:cs typeface="Rasa"/>
                <a:sym typeface="Rasa"/>
              </a:rPr>
              <a:t>m</a:t>
            </a:r>
            <a:r>
              <a:rPr lang="cs-CZ" sz="3200" b="0" baseline="30000">
                <a:solidFill>
                  <a:srgbClr val="464646"/>
                </a:solidFill>
                <a:latin typeface="Rasa"/>
                <a:ea typeface="Rasa"/>
                <a:cs typeface="Rasa"/>
                <a:sym typeface="Rasa"/>
              </a:rPr>
              <a:t>2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Stav: po rozsáhlé rekonstrukci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Prodejní cena:  </a:t>
            </a:r>
            <a:r>
              <a:rPr lang="cs-CZ" sz="3200">
                <a:solidFill>
                  <a:srgbClr val="464646"/>
                </a:solidFill>
                <a:latin typeface="Rasa"/>
                <a:ea typeface="Rasa"/>
                <a:cs typeface="Rasa"/>
                <a:sym typeface="Rasa"/>
              </a:rPr>
              <a:t>1 990 000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Nájem měsíční</a:t>
            </a:r>
            <a:r>
              <a:rPr lang="cs-CZ" sz="3200" b="1">
                <a:solidFill>
                  <a:srgbClr val="464646"/>
                </a:solidFill>
                <a:latin typeface="Rasa"/>
                <a:ea typeface="Rasa"/>
                <a:cs typeface="Rasa"/>
                <a:sym typeface="Rasa"/>
              </a:rPr>
              <a:t>:  1</a:t>
            </a:r>
            <a:r>
              <a:rPr lang="cs-CZ" sz="3200">
                <a:solidFill>
                  <a:srgbClr val="464646"/>
                </a:solidFill>
              </a:rPr>
              <a:t>0 </a:t>
            </a:r>
            <a:r>
              <a:rPr lang="cs-CZ" sz="3200" b="1">
                <a:solidFill>
                  <a:srgbClr val="464646"/>
                </a:solidFill>
                <a:latin typeface="Rasa"/>
                <a:ea typeface="Rasa"/>
                <a:cs typeface="Rasa"/>
                <a:sym typeface="Rasa"/>
              </a:rPr>
              <a:t>500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Čisté roční nájemné: </a:t>
            </a:r>
            <a:r>
              <a:rPr lang="cs-CZ" sz="3200">
                <a:solidFill>
                  <a:srgbClr val="464646"/>
                </a:solidFill>
              </a:rPr>
              <a:t>113 088</a:t>
            </a:r>
            <a:r>
              <a:rPr lang="cs-CZ" sz="3200" b="1">
                <a:solidFill>
                  <a:srgbClr val="464646"/>
                </a:solidFill>
                <a:latin typeface="Rasa"/>
                <a:ea typeface="Rasa"/>
                <a:cs typeface="Rasa"/>
                <a:sym typeface="Rasa"/>
              </a:rPr>
              <a:t>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Čistá kapitalizační míra: </a:t>
            </a:r>
            <a:r>
              <a:rPr lang="cs-CZ" sz="3200" b="1">
                <a:solidFill>
                  <a:srgbClr val="FFD742"/>
                </a:solidFill>
                <a:highlight>
                  <a:srgbClr val="494745"/>
                </a:highlight>
                <a:latin typeface="Rasa"/>
                <a:ea typeface="Rasa"/>
                <a:cs typeface="Rasa"/>
                <a:sym typeface="Rasa"/>
              </a:rPr>
              <a:t> </a:t>
            </a:r>
            <a:r>
              <a:rPr lang="cs-CZ" sz="3200">
                <a:solidFill>
                  <a:srgbClr val="FFD742"/>
                </a:solidFill>
                <a:highlight>
                  <a:srgbClr val="494745"/>
                </a:highlight>
              </a:rPr>
              <a:t>5,68</a:t>
            </a:r>
            <a:r>
              <a:rPr lang="cs-CZ" sz="3200" b="1" i="0" u="none" strike="noStrike">
                <a:solidFill>
                  <a:srgbClr val="FFD742"/>
                </a:solidFill>
                <a:highlight>
                  <a:srgbClr val="494745"/>
                </a:highlight>
                <a:latin typeface="Rasa"/>
                <a:ea typeface="Rasa"/>
                <a:cs typeface="Rasa"/>
                <a:sym typeface="Rasa"/>
              </a:rPr>
              <a:t>%</a:t>
            </a:r>
            <a:r>
              <a:rPr lang="cs-CZ" sz="3200" b="1">
                <a:solidFill>
                  <a:srgbClr val="FFD742"/>
                </a:solidFill>
                <a:highlight>
                  <a:srgbClr val="494745"/>
                </a:highlight>
                <a:latin typeface="Rasa"/>
                <a:ea typeface="Rasa"/>
                <a:cs typeface="Rasa"/>
                <a:sym typeface="Rasa"/>
              </a:rPr>
              <a: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R</a:t>
            </a:r>
            <a:r>
              <a:rPr lang="cs-CZ" sz="3200">
                <a:solidFill>
                  <a:srgbClr val="464646"/>
                </a:solidFill>
              </a:rPr>
              <a:t>O</a:t>
            </a:r>
            <a:r>
              <a:rPr lang="cs-CZ" sz="3200" b="1">
                <a:solidFill>
                  <a:srgbClr val="464646"/>
                </a:solidFill>
                <a:latin typeface="Rasa"/>
                <a:ea typeface="Rasa"/>
                <a:cs typeface="Rasa"/>
                <a:sym typeface="Rasa"/>
              </a:rPr>
              <a:t>A: </a:t>
            </a:r>
            <a:r>
              <a:rPr lang="cs-CZ" sz="3200">
                <a:solidFill>
                  <a:srgbClr val="464646"/>
                </a:solidFill>
              </a:rPr>
              <a:t>16</a:t>
            </a:r>
            <a:r>
              <a:rPr lang="cs-CZ" sz="3200" b="1">
                <a:solidFill>
                  <a:srgbClr val="464646"/>
                </a:solidFill>
                <a:latin typeface="Rasa"/>
                <a:ea typeface="Rasa"/>
                <a:cs typeface="Rasa"/>
                <a:sym typeface="Rasa"/>
              </a:rPr>
              <a:t> let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64" name="Google Shape;64;g1dc10d56e07_0_42"/>
          <p:cNvPicPr preferRelativeResize="0"/>
          <p:nvPr/>
        </p:nvPicPr>
        <p:blipFill rotWithShape="1">
          <a:blip r:embed="rId4">
            <a:alphaModFix/>
          </a:blip>
          <a:srcRect/>
          <a:stretch/>
        </p:blipFill>
        <p:spPr>
          <a:xfrm>
            <a:off x="12360654" y="8832126"/>
            <a:ext cx="6001311" cy="3998236"/>
          </a:xfrm>
          <a:prstGeom prst="rect">
            <a:avLst/>
          </a:prstGeom>
          <a:noFill/>
          <a:ln>
            <a:noFill/>
          </a:ln>
        </p:spPr>
      </p:pic>
      <p:pic>
        <p:nvPicPr>
          <p:cNvPr id="65" name="Google Shape;65;g1dc10d56e07_0_42"/>
          <p:cNvPicPr preferRelativeResize="0"/>
          <p:nvPr/>
        </p:nvPicPr>
        <p:blipFill rotWithShape="1">
          <a:blip r:embed="rId5">
            <a:alphaModFix/>
          </a:blip>
          <a:srcRect/>
          <a:stretch/>
        </p:blipFill>
        <p:spPr>
          <a:xfrm>
            <a:off x="12358684" y="4827962"/>
            <a:ext cx="5997354" cy="3998236"/>
          </a:xfrm>
          <a:prstGeom prst="rect">
            <a:avLst/>
          </a:prstGeom>
          <a:noFill/>
          <a:ln>
            <a:noFill/>
          </a:ln>
        </p:spPr>
      </p:pic>
      <p:pic>
        <p:nvPicPr>
          <p:cNvPr id="66" name="Google Shape;66;g1dc10d56e07_0_42"/>
          <p:cNvPicPr preferRelativeResize="0"/>
          <p:nvPr/>
        </p:nvPicPr>
        <p:blipFill rotWithShape="1">
          <a:blip r:embed="rId6">
            <a:alphaModFix/>
          </a:blip>
          <a:srcRect/>
          <a:stretch/>
        </p:blipFill>
        <p:spPr>
          <a:xfrm>
            <a:off x="18382701" y="8858430"/>
            <a:ext cx="6001311" cy="4003486"/>
          </a:xfrm>
          <a:prstGeom prst="rect">
            <a:avLst/>
          </a:prstGeom>
          <a:noFill/>
          <a:ln>
            <a:noFill/>
          </a:ln>
        </p:spPr>
      </p:pic>
      <p:pic>
        <p:nvPicPr>
          <p:cNvPr id="67" name="Google Shape;67;g1dc10d56e07_0_42"/>
          <p:cNvPicPr preferRelativeResize="0"/>
          <p:nvPr/>
        </p:nvPicPr>
        <p:blipFill rotWithShape="1">
          <a:blip r:embed="rId7">
            <a:alphaModFix/>
          </a:blip>
          <a:srcRect/>
          <a:stretch/>
        </p:blipFill>
        <p:spPr>
          <a:xfrm>
            <a:off x="18356038" y="4857555"/>
            <a:ext cx="6001310" cy="4000876"/>
          </a:xfrm>
          <a:prstGeom prst="rect">
            <a:avLst/>
          </a:prstGeom>
          <a:noFill/>
          <a:ln>
            <a:noFill/>
          </a:ln>
        </p:spPr>
      </p:pic>
      <p:pic>
        <p:nvPicPr>
          <p:cNvPr id="68" name="Google Shape;68;g1dc10d56e07_0_42"/>
          <p:cNvPicPr preferRelativeResize="0"/>
          <p:nvPr/>
        </p:nvPicPr>
        <p:blipFill rotWithShape="1">
          <a:blip r:embed="rId8">
            <a:alphaModFix/>
          </a:blip>
          <a:srcRect/>
          <a:stretch/>
        </p:blipFill>
        <p:spPr>
          <a:xfrm>
            <a:off x="12392028" y="863930"/>
            <a:ext cx="6001312" cy="4000875"/>
          </a:xfrm>
          <a:prstGeom prst="rect">
            <a:avLst/>
          </a:prstGeom>
          <a:noFill/>
          <a:ln>
            <a:noFill/>
          </a:ln>
        </p:spPr>
      </p:pic>
      <p:pic>
        <p:nvPicPr>
          <p:cNvPr id="69" name="Google Shape;69;g1dc10d56e07_0_42"/>
          <p:cNvPicPr preferRelativeResize="0"/>
          <p:nvPr/>
        </p:nvPicPr>
        <p:blipFill rotWithShape="1">
          <a:blip r:embed="rId9">
            <a:alphaModFix/>
          </a:blip>
          <a:srcRect/>
          <a:stretch/>
        </p:blipFill>
        <p:spPr>
          <a:xfrm>
            <a:off x="18376668" y="854069"/>
            <a:ext cx="5997355" cy="39995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g1dc10d56e07_0_32"/>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dirty="0">
                <a:solidFill>
                  <a:srgbClr val="464646"/>
                </a:solidFill>
              </a:rPr>
              <a:t>Byt Na Kopci, Ostrava</a:t>
            </a:r>
            <a:r>
              <a:rPr lang="cs-CZ" sz="3200" b="0" i="0" u="none" strike="noStrike" dirty="0">
                <a:solidFill>
                  <a:srgbClr val="464646"/>
                </a:solidFill>
                <a:latin typeface="Rasa"/>
                <a:ea typeface="Rasa"/>
                <a:cs typeface="Rasa"/>
                <a:sym typeface="Rasa"/>
              </a:rPr>
              <a:t/>
            </a:r>
            <a:br>
              <a:rPr lang="cs-CZ" sz="3200" b="0" i="0" u="none" strike="noStrike" dirty="0">
                <a:solidFill>
                  <a:srgbClr val="464646"/>
                </a:solidFill>
                <a:latin typeface="Rasa"/>
                <a:ea typeface="Rasa"/>
                <a:cs typeface="Rasa"/>
                <a:sym typeface="Rasa"/>
              </a:rPr>
            </a:br>
            <a:r>
              <a:rPr lang="cs-CZ" sz="3200" b="0" i="0" u="none" strike="noStrike" dirty="0">
                <a:solidFill>
                  <a:srgbClr val="464646"/>
                </a:solidFill>
                <a:latin typeface="Rasa"/>
                <a:ea typeface="Rasa"/>
                <a:cs typeface="Rasa"/>
                <a:sym typeface="Rasa"/>
              </a:rPr>
              <a:t/>
            </a:r>
            <a:br>
              <a:rPr lang="cs-CZ" sz="3200" b="0" i="0" u="none" strike="noStrike" dirty="0">
                <a:solidFill>
                  <a:srgbClr val="464646"/>
                </a:solidFill>
                <a:latin typeface="Rasa"/>
                <a:ea typeface="Rasa"/>
                <a:cs typeface="Rasa"/>
                <a:sym typeface="Rasa"/>
              </a:rPr>
            </a:br>
            <a:r>
              <a:rPr lang="cs-CZ" sz="3200" b="0" i="0" u="none" strike="noStrike" dirty="0">
                <a:solidFill>
                  <a:srgbClr val="464646"/>
                </a:solidFill>
                <a:latin typeface="Rasa"/>
                <a:ea typeface="Rasa"/>
                <a:cs typeface="Rasa"/>
                <a:sym typeface="Rasa"/>
              </a:rPr>
              <a:t>Adresa: </a:t>
            </a:r>
            <a:r>
              <a:rPr lang="cs-CZ" sz="3200" b="0" dirty="0">
                <a:solidFill>
                  <a:srgbClr val="464646"/>
                </a:solidFill>
                <a:latin typeface="Rasa"/>
                <a:ea typeface="Rasa"/>
                <a:cs typeface="Rasa"/>
                <a:sym typeface="Rasa"/>
              </a:rPr>
              <a:t>Na Kopci 649/15, Ostrava - </a:t>
            </a:r>
            <a:r>
              <a:rPr lang="cs-CZ" sz="3200" b="0" dirty="0" err="1">
                <a:solidFill>
                  <a:srgbClr val="464646"/>
                </a:solidFill>
                <a:latin typeface="Rasa"/>
                <a:ea typeface="Rasa"/>
                <a:cs typeface="Rasa"/>
                <a:sym typeface="Rasa"/>
              </a:rPr>
              <a:t>Radvanice</a:t>
            </a:r>
            <a:r>
              <a:rPr lang="cs-CZ" sz="3200" b="0" i="0" u="none" strike="noStrike" dirty="0">
                <a:solidFill>
                  <a:srgbClr val="464646"/>
                </a:solidFill>
                <a:latin typeface="Rasa"/>
                <a:ea typeface="Rasa"/>
                <a:cs typeface="Rasa"/>
                <a:sym typeface="Rasa"/>
              </a:rPr>
              <a:t/>
            </a:r>
            <a:br>
              <a:rPr lang="cs-CZ" sz="3200" b="0" i="0" u="none" strike="noStrike" dirty="0">
                <a:solidFill>
                  <a:srgbClr val="464646"/>
                </a:solidFill>
                <a:latin typeface="Rasa"/>
                <a:ea typeface="Rasa"/>
                <a:cs typeface="Rasa"/>
                <a:sym typeface="Rasa"/>
              </a:rPr>
            </a:br>
            <a:r>
              <a:rPr lang="cs-CZ" sz="3200" b="0" dirty="0">
                <a:solidFill>
                  <a:srgbClr val="464646"/>
                </a:solidFill>
                <a:latin typeface="Rasa"/>
                <a:ea typeface="Rasa"/>
                <a:cs typeface="Rasa"/>
                <a:sym typeface="Rasa"/>
              </a:rPr>
              <a:t>Číslo bytové jednotky: 3</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dirty="0">
                <a:solidFill>
                  <a:srgbClr val="464646"/>
                </a:solidFill>
                <a:latin typeface="Rasa"/>
                <a:ea typeface="Rasa"/>
                <a:cs typeface="Rasa"/>
                <a:sym typeface="Rasa"/>
              </a:rPr>
              <a:t>Vlastnictví: osobní </a:t>
            </a:r>
            <a:r>
              <a:rPr lang="cs-CZ" sz="3200" b="0" i="0" u="none" strike="noStrike" dirty="0">
                <a:solidFill>
                  <a:srgbClr val="464646"/>
                </a:solidFill>
                <a:latin typeface="Rasa"/>
                <a:ea typeface="Rasa"/>
                <a:cs typeface="Rasa"/>
                <a:sym typeface="Rasa"/>
              </a:rPr>
              <a:t/>
            </a:r>
            <a:br>
              <a:rPr lang="cs-CZ" sz="3200" b="0" i="0" u="none" strike="noStrike" dirty="0">
                <a:solidFill>
                  <a:srgbClr val="464646"/>
                </a:solidFill>
                <a:latin typeface="Rasa"/>
                <a:ea typeface="Rasa"/>
                <a:cs typeface="Rasa"/>
                <a:sym typeface="Rasa"/>
              </a:rPr>
            </a:br>
            <a:r>
              <a:rPr lang="cs-CZ" sz="3200" b="0" i="0" u="none" strike="noStrike" dirty="0">
                <a:solidFill>
                  <a:srgbClr val="464646"/>
                </a:solidFill>
                <a:latin typeface="Rasa"/>
                <a:ea typeface="Rasa"/>
                <a:cs typeface="Rasa"/>
                <a:sym typeface="Rasa"/>
              </a:rPr>
              <a:t>Dispozice: 2</a:t>
            </a:r>
            <a:r>
              <a:rPr lang="cs-CZ" sz="3200" b="0" dirty="0">
                <a:solidFill>
                  <a:srgbClr val="464646"/>
                </a:solidFill>
                <a:latin typeface="Rasa"/>
                <a:ea typeface="Rasa"/>
                <a:cs typeface="Rasa"/>
                <a:sym typeface="Rasa"/>
              </a:rPr>
              <a:t>+</a:t>
            </a:r>
            <a:r>
              <a:rPr lang="cs-CZ" sz="3200" b="0" dirty="0" err="1">
                <a:solidFill>
                  <a:srgbClr val="464646"/>
                </a:solidFill>
                <a:latin typeface="Rasa"/>
                <a:ea typeface="Rasa"/>
                <a:cs typeface="Rasa"/>
                <a:sym typeface="Rasa"/>
              </a:rPr>
              <a:t>kk</a:t>
            </a:r>
            <a:r>
              <a:rPr lang="cs-CZ" sz="3200" b="0" dirty="0">
                <a:solidFill>
                  <a:srgbClr val="464646"/>
                </a:solidFill>
                <a:latin typeface="Rasa"/>
                <a:ea typeface="Rasa"/>
                <a:cs typeface="Rasa"/>
                <a:sym typeface="Rasa"/>
              </a:rPr>
              <a:t/>
            </a:r>
            <a:br>
              <a:rPr lang="cs-CZ" sz="3200" b="0" dirty="0">
                <a:solidFill>
                  <a:srgbClr val="464646"/>
                </a:solidFill>
                <a:latin typeface="Rasa"/>
                <a:ea typeface="Rasa"/>
                <a:cs typeface="Rasa"/>
                <a:sym typeface="Rasa"/>
              </a:rPr>
            </a:br>
            <a:r>
              <a:rPr lang="cs-CZ" sz="3200" b="0" dirty="0">
                <a:solidFill>
                  <a:srgbClr val="464646"/>
                </a:solidFill>
                <a:latin typeface="Rasa"/>
                <a:ea typeface="Rasa"/>
                <a:cs typeface="Rasa"/>
                <a:sym typeface="Rasa"/>
              </a:rPr>
              <a:t>Velikost: 40 m</a:t>
            </a:r>
            <a:r>
              <a:rPr lang="cs-CZ" sz="3200" b="0" baseline="30000" dirty="0">
                <a:solidFill>
                  <a:srgbClr val="464646"/>
                </a:solidFill>
                <a:latin typeface="Rasa"/>
                <a:ea typeface="Rasa"/>
                <a:cs typeface="Rasa"/>
                <a:sym typeface="Rasa"/>
              </a:rPr>
              <a:t>2  </a:t>
            </a:r>
            <a:r>
              <a:rPr lang="cs-CZ" sz="3200" b="0" dirty="0">
                <a:solidFill>
                  <a:srgbClr val="464646"/>
                </a:solidFill>
                <a:latin typeface="Rasa"/>
                <a:ea typeface="Rasa"/>
                <a:cs typeface="Rasa"/>
                <a:sym typeface="Rasa"/>
              </a:rPr>
              <a:t>+ 100 m</a:t>
            </a:r>
            <a:r>
              <a:rPr lang="cs-CZ" sz="3200" b="0" baseline="30000" dirty="0">
                <a:solidFill>
                  <a:srgbClr val="464646"/>
                </a:solidFill>
                <a:latin typeface="Rasa"/>
                <a:ea typeface="Rasa"/>
                <a:cs typeface="Rasa"/>
                <a:sym typeface="Rasa"/>
              </a:rPr>
              <a:t>2  </a:t>
            </a:r>
            <a:r>
              <a:rPr lang="cs-CZ" sz="3200" b="0" dirty="0">
                <a:solidFill>
                  <a:srgbClr val="464646"/>
                </a:solidFill>
                <a:latin typeface="Rasa"/>
                <a:ea typeface="Rasa"/>
                <a:cs typeface="Rasa"/>
                <a:sym typeface="Rasa"/>
              </a:rPr>
              <a:t>zahrada</a:t>
            </a:r>
            <a:br>
              <a:rPr lang="cs-CZ" sz="3200" b="0" dirty="0">
                <a:solidFill>
                  <a:srgbClr val="464646"/>
                </a:solidFill>
                <a:latin typeface="Rasa"/>
                <a:ea typeface="Rasa"/>
                <a:cs typeface="Rasa"/>
                <a:sym typeface="Rasa"/>
              </a:rPr>
            </a:br>
            <a:r>
              <a:rPr lang="cs-CZ" sz="3200" b="0" dirty="0">
                <a:solidFill>
                  <a:srgbClr val="464646"/>
                </a:solidFill>
                <a:latin typeface="Rasa"/>
                <a:ea typeface="Rasa"/>
                <a:cs typeface="Rasa"/>
                <a:sym typeface="Rasa"/>
              </a:rPr>
              <a:t>Stav: po rozsáhlé rekonstrukci </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dirty="0">
                <a:solidFill>
                  <a:srgbClr val="464646"/>
                </a:solidFill>
              </a:rPr>
              <a:t>Prodejní cena:  </a:t>
            </a:r>
            <a:r>
              <a:rPr lang="cs-CZ" sz="3200" dirty="0">
                <a:solidFill>
                  <a:srgbClr val="464646"/>
                </a:solidFill>
                <a:latin typeface="Rasa"/>
                <a:ea typeface="Rasa"/>
                <a:cs typeface="Rasa"/>
                <a:sym typeface="Rasa"/>
              </a:rPr>
              <a:t>2 590 000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dirty="0">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dirty="0">
                <a:solidFill>
                  <a:srgbClr val="464646"/>
                </a:solidFill>
              </a:rPr>
              <a:t>Nájem měsíční</a:t>
            </a:r>
            <a:r>
              <a:rPr lang="cs-CZ" sz="3200" b="1" dirty="0">
                <a:solidFill>
                  <a:srgbClr val="464646"/>
                </a:solidFill>
                <a:latin typeface="Rasa"/>
                <a:ea typeface="Rasa"/>
                <a:cs typeface="Rasa"/>
                <a:sym typeface="Rasa"/>
              </a:rPr>
              <a:t>:  1</a:t>
            </a:r>
            <a:r>
              <a:rPr lang="cs-CZ" sz="3200" dirty="0">
                <a:solidFill>
                  <a:srgbClr val="464646"/>
                </a:solidFill>
              </a:rPr>
              <a:t>3 00</a:t>
            </a:r>
            <a:r>
              <a:rPr lang="cs-CZ" sz="3200" b="1" dirty="0">
                <a:solidFill>
                  <a:srgbClr val="464646"/>
                </a:solidFill>
                <a:latin typeface="Rasa"/>
                <a:ea typeface="Rasa"/>
                <a:cs typeface="Rasa"/>
                <a:sym typeface="Rasa"/>
              </a:rPr>
              <a:t>0 </a:t>
            </a:r>
            <a:r>
              <a:rPr lang="cs-CZ" sz="3200" i="0" u="none" strike="noStrike" dirty="0">
                <a:solidFill>
                  <a:srgbClr val="464646"/>
                </a:solidFill>
                <a:latin typeface="Rasa"/>
                <a:ea typeface="Rasa"/>
                <a:cs typeface="Rasa"/>
                <a:sym typeface="Rasa"/>
              </a:rPr>
              <a:t>Kč</a:t>
            </a:r>
            <a:r>
              <a:rPr lang="cs-CZ" sz="3200" dirty="0">
                <a:solidFill>
                  <a:srgbClr val="464646"/>
                </a:solidFill>
                <a:latin typeface="Rasa"/>
                <a:ea typeface="Rasa"/>
                <a:cs typeface="Rasa"/>
                <a:sym typeface="Rasa"/>
              </a:rPr>
              <a:t>  </a:t>
            </a:r>
            <a:br>
              <a:rPr lang="cs-CZ" sz="3200" dirty="0">
                <a:solidFill>
                  <a:srgbClr val="464646"/>
                </a:solidFill>
                <a:latin typeface="Rasa"/>
                <a:ea typeface="Rasa"/>
                <a:cs typeface="Rasa"/>
                <a:sym typeface="Rasa"/>
              </a:rPr>
            </a:br>
            <a:r>
              <a:rPr lang="cs-CZ" sz="3200" b="1" dirty="0">
                <a:solidFill>
                  <a:srgbClr val="464646"/>
                </a:solidFill>
                <a:latin typeface="Rasa"/>
                <a:ea typeface="Rasa"/>
                <a:cs typeface="Rasa"/>
                <a:sym typeface="Rasa"/>
              </a:rPr>
              <a:t>Čisté roční nájemné: </a:t>
            </a:r>
            <a:r>
              <a:rPr lang="cs-CZ" sz="3200" dirty="0">
                <a:solidFill>
                  <a:srgbClr val="464646"/>
                </a:solidFill>
              </a:rPr>
              <a:t>143 020 </a:t>
            </a:r>
            <a:r>
              <a:rPr lang="cs-CZ" sz="3200" i="0" u="none" strike="noStrike" dirty="0">
                <a:solidFill>
                  <a:srgbClr val="464646"/>
                </a:solidFill>
                <a:latin typeface="Rasa"/>
                <a:ea typeface="Rasa"/>
                <a:cs typeface="Rasa"/>
                <a:sym typeface="Rasa"/>
              </a:rPr>
              <a:t>Kč</a:t>
            </a:r>
            <a:r>
              <a:rPr lang="cs-CZ" sz="3200" dirty="0">
                <a:solidFill>
                  <a:srgbClr val="464646"/>
                </a:solidFill>
                <a:latin typeface="Rasa"/>
                <a:ea typeface="Rasa"/>
                <a:cs typeface="Rasa"/>
                <a:sym typeface="Rasa"/>
              </a:rPr>
              <a:t> </a:t>
            </a:r>
            <a:br>
              <a:rPr lang="cs-CZ" sz="3200" dirty="0">
                <a:solidFill>
                  <a:srgbClr val="464646"/>
                </a:solidFill>
                <a:latin typeface="Rasa"/>
                <a:ea typeface="Rasa"/>
                <a:cs typeface="Rasa"/>
                <a:sym typeface="Rasa"/>
              </a:rPr>
            </a:br>
            <a:r>
              <a:rPr lang="cs-CZ" sz="3200" b="1" dirty="0">
                <a:solidFill>
                  <a:srgbClr val="464646"/>
                </a:solidFill>
                <a:latin typeface="Rasa"/>
                <a:ea typeface="Rasa"/>
                <a:cs typeface="Rasa"/>
                <a:sym typeface="Rasa"/>
              </a:rPr>
              <a:t>Čistá kapitalizační míra: </a:t>
            </a:r>
            <a:r>
              <a:rPr lang="cs-CZ" sz="3200" b="1" dirty="0">
                <a:solidFill>
                  <a:srgbClr val="FFD742"/>
                </a:solidFill>
                <a:highlight>
                  <a:srgbClr val="494745"/>
                </a:highlight>
                <a:latin typeface="Rasa"/>
                <a:ea typeface="Rasa"/>
                <a:cs typeface="Rasa"/>
                <a:sym typeface="Rasa"/>
              </a:rPr>
              <a:t> </a:t>
            </a:r>
            <a:r>
              <a:rPr lang="cs-CZ" sz="3200" dirty="0">
                <a:solidFill>
                  <a:srgbClr val="FFD742"/>
                </a:solidFill>
                <a:highlight>
                  <a:srgbClr val="494745"/>
                </a:highlight>
              </a:rPr>
              <a:t>5,52</a:t>
            </a:r>
            <a:r>
              <a:rPr lang="cs-CZ" sz="3200" b="1" i="0" u="none" strike="noStrike" dirty="0">
                <a:solidFill>
                  <a:srgbClr val="FFD742"/>
                </a:solidFill>
                <a:highlight>
                  <a:srgbClr val="494745"/>
                </a:highlight>
                <a:latin typeface="Rasa"/>
                <a:ea typeface="Rasa"/>
                <a:cs typeface="Rasa"/>
                <a:sym typeface="Rasa"/>
              </a:rPr>
              <a:t>%</a:t>
            </a:r>
            <a:r>
              <a:rPr lang="cs-CZ" sz="3200" b="1" dirty="0">
                <a:solidFill>
                  <a:srgbClr val="FFD742"/>
                </a:solidFill>
                <a:highlight>
                  <a:srgbClr val="494745"/>
                </a:highlight>
                <a:latin typeface="Rasa"/>
                <a:ea typeface="Rasa"/>
                <a:cs typeface="Rasa"/>
                <a:sym typeface="Rasa"/>
              </a:rPr>
              <a:t> </a:t>
            </a:r>
            <a:r>
              <a:rPr lang="cs-CZ" sz="3200" dirty="0">
                <a:solidFill>
                  <a:srgbClr val="464646"/>
                </a:solidFill>
                <a:latin typeface="Rasa"/>
                <a:ea typeface="Rasa"/>
                <a:cs typeface="Rasa"/>
                <a:sym typeface="Rasa"/>
              </a:rPr>
              <a:t/>
            </a:r>
            <a:br>
              <a:rPr lang="cs-CZ" sz="3200" dirty="0">
                <a:solidFill>
                  <a:srgbClr val="464646"/>
                </a:solidFill>
                <a:latin typeface="Rasa"/>
                <a:ea typeface="Rasa"/>
                <a:cs typeface="Rasa"/>
                <a:sym typeface="Rasa"/>
              </a:rPr>
            </a:br>
            <a:r>
              <a:rPr lang="cs-CZ" sz="3200" b="1" dirty="0">
                <a:solidFill>
                  <a:srgbClr val="464646"/>
                </a:solidFill>
                <a:latin typeface="Rasa"/>
                <a:ea typeface="Rasa"/>
                <a:cs typeface="Rasa"/>
                <a:sym typeface="Rasa"/>
              </a:rPr>
              <a:t>R</a:t>
            </a:r>
            <a:r>
              <a:rPr lang="cs-CZ" sz="3200" dirty="0">
                <a:solidFill>
                  <a:srgbClr val="464646"/>
                </a:solidFill>
              </a:rPr>
              <a:t>O</a:t>
            </a:r>
            <a:r>
              <a:rPr lang="cs-CZ" sz="3200" b="1" dirty="0">
                <a:solidFill>
                  <a:srgbClr val="464646"/>
                </a:solidFill>
                <a:latin typeface="Rasa"/>
                <a:ea typeface="Rasa"/>
                <a:cs typeface="Rasa"/>
                <a:sym typeface="Rasa"/>
              </a:rPr>
              <a:t>A: </a:t>
            </a:r>
            <a:r>
              <a:rPr lang="cs-CZ" sz="3200" dirty="0">
                <a:solidFill>
                  <a:srgbClr val="464646"/>
                </a:solidFill>
              </a:rPr>
              <a:t>17</a:t>
            </a:r>
            <a:r>
              <a:rPr lang="cs-CZ" sz="3200" b="1" dirty="0">
                <a:solidFill>
                  <a:srgbClr val="464646"/>
                </a:solidFill>
                <a:latin typeface="Rasa"/>
                <a:ea typeface="Rasa"/>
                <a:cs typeface="Rasa"/>
                <a:sym typeface="Rasa"/>
              </a:rPr>
              <a:t> let </a:t>
            </a:r>
            <a:r>
              <a:rPr lang="cs-CZ" sz="3200" dirty="0">
                <a:solidFill>
                  <a:srgbClr val="464646"/>
                </a:solidFill>
                <a:latin typeface="Rasa"/>
                <a:ea typeface="Rasa"/>
                <a:cs typeface="Rasa"/>
                <a:sym typeface="Rasa"/>
              </a:rPr>
              <a:t/>
            </a:r>
            <a:br>
              <a:rPr lang="cs-CZ" sz="3200" dirty="0">
                <a:solidFill>
                  <a:srgbClr val="464646"/>
                </a:solidFill>
                <a:latin typeface="Rasa"/>
                <a:ea typeface="Rasa"/>
                <a:cs typeface="Rasa"/>
                <a:sym typeface="Rasa"/>
              </a:rPr>
            </a:br>
            <a:r>
              <a:rPr lang="cs-CZ" sz="3200" dirty="0">
                <a:solidFill>
                  <a:srgbClr val="464646"/>
                </a:solidFill>
                <a:latin typeface="Rasa"/>
                <a:ea typeface="Rasa"/>
                <a:cs typeface="Rasa"/>
                <a:sym typeface="Rasa"/>
              </a:rPr>
              <a:t/>
            </a:r>
            <a:br>
              <a:rPr lang="cs-CZ" sz="3200" dirty="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75" name="Google Shape;75;g1dc10d56e07_0_32"/>
          <p:cNvPicPr preferRelativeResize="0"/>
          <p:nvPr/>
        </p:nvPicPr>
        <p:blipFill rotWithShape="1">
          <a:blip r:embed="rId4">
            <a:alphaModFix/>
          </a:blip>
          <a:srcRect/>
          <a:stretch/>
        </p:blipFill>
        <p:spPr>
          <a:xfrm>
            <a:off x="12515056" y="920121"/>
            <a:ext cx="5942111" cy="3960439"/>
          </a:xfrm>
          <a:prstGeom prst="rect">
            <a:avLst/>
          </a:prstGeom>
          <a:noFill/>
          <a:ln>
            <a:noFill/>
          </a:ln>
        </p:spPr>
      </p:pic>
      <p:pic>
        <p:nvPicPr>
          <p:cNvPr id="76" name="Google Shape;76;g1dc10d56e07_0_32"/>
          <p:cNvPicPr preferRelativeResize="0"/>
          <p:nvPr/>
        </p:nvPicPr>
        <p:blipFill rotWithShape="1">
          <a:blip r:embed="rId5">
            <a:alphaModFix/>
          </a:blip>
          <a:srcRect/>
          <a:stretch/>
        </p:blipFill>
        <p:spPr>
          <a:xfrm>
            <a:off x="18435142" y="934536"/>
            <a:ext cx="5942108" cy="3960439"/>
          </a:xfrm>
          <a:prstGeom prst="rect">
            <a:avLst/>
          </a:prstGeom>
          <a:noFill/>
          <a:ln>
            <a:noFill/>
          </a:ln>
        </p:spPr>
      </p:pic>
      <p:pic>
        <p:nvPicPr>
          <p:cNvPr id="77" name="Google Shape;77;g1dc10d56e07_0_32"/>
          <p:cNvPicPr preferRelativeResize="0"/>
          <p:nvPr/>
        </p:nvPicPr>
        <p:blipFill rotWithShape="1">
          <a:blip r:embed="rId6">
            <a:alphaModFix/>
          </a:blip>
          <a:srcRect/>
          <a:stretch/>
        </p:blipFill>
        <p:spPr>
          <a:xfrm>
            <a:off x="18435142" y="4894975"/>
            <a:ext cx="5942111" cy="3960439"/>
          </a:xfrm>
          <a:prstGeom prst="rect">
            <a:avLst/>
          </a:prstGeom>
          <a:noFill/>
          <a:ln>
            <a:noFill/>
          </a:ln>
        </p:spPr>
      </p:pic>
      <p:pic>
        <p:nvPicPr>
          <p:cNvPr id="78" name="Google Shape;78;g1dc10d56e07_0_32"/>
          <p:cNvPicPr preferRelativeResize="0"/>
          <p:nvPr/>
        </p:nvPicPr>
        <p:blipFill rotWithShape="1">
          <a:blip r:embed="rId7">
            <a:alphaModFix/>
          </a:blip>
          <a:srcRect/>
          <a:stretch/>
        </p:blipFill>
        <p:spPr>
          <a:xfrm>
            <a:off x="12493032" y="8803362"/>
            <a:ext cx="5942111" cy="3960439"/>
          </a:xfrm>
          <a:prstGeom prst="rect">
            <a:avLst/>
          </a:prstGeom>
          <a:noFill/>
          <a:ln>
            <a:noFill/>
          </a:ln>
        </p:spPr>
      </p:pic>
      <p:pic>
        <p:nvPicPr>
          <p:cNvPr id="79" name="Google Shape;79;g1dc10d56e07_0_32"/>
          <p:cNvPicPr preferRelativeResize="0"/>
          <p:nvPr/>
        </p:nvPicPr>
        <p:blipFill rotWithShape="1">
          <a:blip r:embed="rId8">
            <a:alphaModFix/>
          </a:blip>
          <a:srcRect/>
          <a:stretch/>
        </p:blipFill>
        <p:spPr>
          <a:xfrm>
            <a:off x="18441895" y="8843540"/>
            <a:ext cx="5942111" cy="3960439"/>
          </a:xfrm>
          <a:prstGeom prst="rect">
            <a:avLst/>
          </a:prstGeom>
          <a:noFill/>
          <a:ln>
            <a:noFill/>
          </a:ln>
        </p:spPr>
      </p:pic>
      <p:pic>
        <p:nvPicPr>
          <p:cNvPr id="80" name="Google Shape;80;g1dc10d56e07_0_32"/>
          <p:cNvPicPr preferRelativeResize="0"/>
          <p:nvPr/>
        </p:nvPicPr>
        <p:blipFill rotWithShape="1">
          <a:blip r:embed="rId9">
            <a:alphaModFix/>
          </a:blip>
          <a:srcRect/>
          <a:stretch/>
        </p:blipFill>
        <p:spPr>
          <a:xfrm>
            <a:off x="12502583" y="4848860"/>
            <a:ext cx="5942111" cy="39604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g1dc10d56e07_0_16"/>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Byt Rymická, Holešov</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Adresa: </a:t>
            </a:r>
            <a:r>
              <a:rPr lang="cs-CZ" sz="3200" b="0">
                <a:solidFill>
                  <a:srgbClr val="464646"/>
                </a:solidFill>
                <a:latin typeface="Rasa"/>
                <a:ea typeface="Rasa"/>
                <a:cs typeface="Rasa"/>
                <a:sym typeface="Rasa"/>
              </a:rPr>
              <a:t>Rymická 221/5, Holešov</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a:solidFill>
                  <a:srgbClr val="464646"/>
                </a:solidFill>
                <a:latin typeface="Rasa"/>
                <a:ea typeface="Rasa"/>
                <a:cs typeface="Rasa"/>
                <a:sym typeface="Rasa"/>
              </a:rPr>
              <a:t>Číslo bytové jednotky: 5+7</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Vlastnictví: osobní </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Dispozice: </a:t>
            </a:r>
            <a:r>
              <a:rPr lang="cs-CZ" sz="3200" b="0">
                <a:solidFill>
                  <a:srgbClr val="464646"/>
                </a:solidFill>
                <a:latin typeface="Rasa"/>
                <a:ea typeface="Rasa"/>
                <a:cs typeface="Rasa"/>
                <a:sym typeface="Rasa"/>
              </a:rPr>
              <a:t>3+kk</a:t>
            </a:r>
            <a:br>
              <a:rPr lang="cs-CZ" sz="3200" b="0">
                <a:solidFill>
                  <a:srgbClr val="464646"/>
                </a:solidFill>
                <a:latin typeface="Rasa"/>
                <a:ea typeface="Rasa"/>
                <a:cs typeface="Rasa"/>
                <a:sym typeface="Rasa"/>
              </a:rPr>
            </a:br>
            <a:r>
              <a:rPr lang="cs-CZ" sz="3200" b="0">
                <a:solidFill>
                  <a:srgbClr val="464646"/>
                </a:solidFill>
                <a:latin typeface="Rasa"/>
                <a:ea typeface="Rasa"/>
                <a:cs typeface="Rasa"/>
                <a:sym typeface="Rasa"/>
              </a:rPr>
              <a:t>Velikost: 87</a:t>
            </a:r>
            <a:r>
              <a:rPr lang="cs-CZ" sz="3200" b="0" i="0" u="none" strike="noStrike">
                <a:solidFill>
                  <a:srgbClr val="464646"/>
                </a:solidFill>
                <a:latin typeface="Rasa"/>
                <a:ea typeface="Rasa"/>
                <a:cs typeface="Rasa"/>
                <a:sym typeface="Rasa"/>
              </a:rPr>
              <a:t> </a:t>
            </a:r>
            <a:r>
              <a:rPr lang="cs-CZ" sz="3200" b="0">
                <a:solidFill>
                  <a:srgbClr val="464646"/>
                </a:solidFill>
                <a:latin typeface="Rasa"/>
                <a:ea typeface="Rasa"/>
                <a:cs typeface="Rasa"/>
                <a:sym typeface="Rasa"/>
              </a:rPr>
              <a:t>m</a:t>
            </a:r>
            <a:r>
              <a:rPr lang="cs-CZ" sz="3200" b="0" baseline="30000">
                <a:solidFill>
                  <a:srgbClr val="464646"/>
                </a:solidFill>
                <a:latin typeface="Rasa"/>
                <a:ea typeface="Rasa"/>
                <a:cs typeface="Rasa"/>
                <a:sym typeface="Rasa"/>
              </a:rPr>
              <a:t>2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Stav: po rozsáhlé rekonstrukci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Prodejní cena:  </a:t>
            </a:r>
            <a:r>
              <a:rPr lang="cs-CZ" sz="3200">
                <a:solidFill>
                  <a:srgbClr val="464646"/>
                </a:solidFill>
                <a:latin typeface="Rasa"/>
                <a:ea typeface="Rasa"/>
                <a:cs typeface="Rasa"/>
                <a:sym typeface="Rasa"/>
              </a:rPr>
              <a:t>3 200 000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Nájem měsíční</a:t>
            </a:r>
            <a:r>
              <a:rPr lang="cs-CZ" sz="3200" b="1">
                <a:solidFill>
                  <a:srgbClr val="464646"/>
                </a:solidFill>
                <a:latin typeface="Rasa"/>
                <a:ea typeface="Rasa"/>
                <a:cs typeface="Rasa"/>
                <a:sym typeface="Rasa"/>
              </a:rPr>
              <a:t>:  1</a:t>
            </a:r>
            <a:r>
              <a:rPr lang="cs-CZ" sz="3200">
                <a:solidFill>
                  <a:srgbClr val="464646"/>
                </a:solidFill>
              </a:rPr>
              <a:t>4 </a:t>
            </a:r>
            <a:r>
              <a:rPr lang="cs-CZ" sz="3200" b="1">
                <a:solidFill>
                  <a:srgbClr val="464646"/>
                </a:solidFill>
                <a:latin typeface="Rasa"/>
                <a:ea typeface="Rasa"/>
                <a:cs typeface="Rasa"/>
                <a:sym typeface="Rasa"/>
              </a:rPr>
              <a:t>500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Čisté roční nájemné: </a:t>
            </a:r>
            <a:r>
              <a:rPr lang="cs-CZ" sz="3200">
                <a:solidFill>
                  <a:srgbClr val="464646"/>
                </a:solidFill>
              </a:rPr>
              <a:t>160 872</a:t>
            </a:r>
            <a:r>
              <a:rPr lang="cs-CZ" sz="3200" b="1">
                <a:solidFill>
                  <a:srgbClr val="464646"/>
                </a:solidFill>
                <a:latin typeface="Rasa"/>
                <a:ea typeface="Rasa"/>
                <a:cs typeface="Rasa"/>
                <a:sym typeface="Rasa"/>
              </a:rPr>
              <a:t>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Čistá kapitalizační míra: </a:t>
            </a:r>
            <a:r>
              <a:rPr lang="cs-CZ" sz="3200" b="1">
                <a:solidFill>
                  <a:srgbClr val="FFD742"/>
                </a:solidFill>
                <a:highlight>
                  <a:srgbClr val="494745"/>
                </a:highlight>
                <a:latin typeface="Rasa"/>
                <a:ea typeface="Rasa"/>
                <a:cs typeface="Rasa"/>
                <a:sym typeface="Rasa"/>
              </a:rPr>
              <a:t> </a:t>
            </a:r>
            <a:r>
              <a:rPr lang="cs-CZ" sz="3200">
                <a:solidFill>
                  <a:srgbClr val="FFD742"/>
                </a:solidFill>
                <a:highlight>
                  <a:srgbClr val="494745"/>
                </a:highlight>
              </a:rPr>
              <a:t>5,03</a:t>
            </a:r>
            <a:r>
              <a:rPr lang="cs-CZ" sz="3200" b="1" i="0" u="none" strike="noStrike">
                <a:solidFill>
                  <a:srgbClr val="FFD742"/>
                </a:solidFill>
                <a:highlight>
                  <a:srgbClr val="494745"/>
                </a:highlight>
                <a:latin typeface="Rasa"/>
                <a:ea typeface="Rasa"/>
                <a:cs typeface="Rasa"/>
                <a:sym typeface="Rasa"/>
              </a:rPr>
              <a:t>%</a:t>
            </a:r>
            <a:r>
              <a:rPr lang="cs-CZ" sz="3200" b="1">
                <a:solidFill>
                  <a:srgbClr val="FFD742"/>
                </a:solidFill>
                <a:highlight>
                  <a:srgbClr val="494745"/>
                </a:highlight>
                <a:latin typeface="Rasa"/>
                <a:ea typeface="Rasa"/>
                <a:cs typeface="Rasa"/>
                <a:sym typeface="Rasa"/>
              </a:rPr>
              <a: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R</a:t>
            </a:r>
            <a:r>
              <a:rPr lang="cs-CZ" sz="3200">
                <a:solidFill>
                  <a:srgbClr val="464646"/>
                </a:solidFill>
              </a:rPr>
              <a:t>O</a:t>
            </a:r>
            <a:r>
              <a:rPr lang="cs-CZ" sz="3200" b="1">
                <a:solidFill>
                  <a:srgbClr val="464646"/>
                </a:solidFill>
                <a:latin typeface="Rasa"/>
                <a:ea typeface="Rasa"/>
                <a:cs typeface="Rasa"/>
                <a:sym typeface="Rasa"/>
              </a:rPr>
              <a:t>A: </a:t>
            </a:r>
            <a:r>
              <a:rPr lang="cs-CZ" sz="3200">
                <a:solidFill>
                  <a:srgbClr val="464646"/>
                </a:solidFill>
              </a:rPr>
              <a:t>18</a:t>
            </a:r>
            <a:r>
              <a:rPr lang="cs-CZ" sz="3200" b="1">
                <a:solidFill>
                  <a:srgbClr val="464646"/>
                </a:solidFill>
                <a:latin typeface="Rasa"/>
                <a:ea typeface="Rasa"/>
                <a:cs typeface="Rasa"/>
                <a:sym typeface="Rasa"/>
              </a:rPr>
              <a:t> let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86" name="Google Shape;86;g1dc10d56e07_0_16"/>
          <p:cNvPicPr preferRelativeResize="0"/>
          <p:nvPr/>
        </p:nvPicPr>
        <p:blipFill rotWithShape="1">
          <a:blip r:embed="rId4">
            <a:alphaModFix/>
          </a:blip>
          <a:srcRect/>
          <a:stretch/>
        </p:blipFill>
        <p:spPr>
          <a:xfrm>
            <a:off x="12383601" y="8817151"/>
            <a:ext cx="6001063" cy="3998234"/>
          </a:xfrm>
          <a:prstGeom prst="rect">
            <a:avLst/>
          </a:prstGeom>
          <a:noFill/>
          <a:ln>
            <a:noFill/>
          </a:ln>
        </p:spPr>
      </p:pic>
      <p:pic>
        <p:nvPicPr>
          <p:cNvPr id="87" name="Google Shape;87;g1dc10d56e07_0_16"/>
          <p:cNvPicPr preferRelativeResize="0"/>
          <p:nvPr/>
        </p:nvPicPr>
        <p:blipFill rotWithShape="1">
          <a:blip r:embed="rId5">
            <a:alphaModFix/>
          </a:blip>
          <a:srcRect/>
          <a:stretch/>
        </p:blipFill>
        <p:spPr>
          <a:xfrm>
            <a:off x="12385324" y="900623"/>
            <a:ext cx="5999337" cy="3999560"/>
          </a:xfrm>
          <a:prstGeom prst="rect">
            <a:avLst/>
          </a:prstGeom>
          <a:noFill/>
          <a:ln>
            <a:noFill/>
          </a:ln>
        </p:spPr>
      </p:pic>
      <p:pic>
        <p:nvPicPr>
          <p:cNvPr id="88" name="Google Shape;88;g1dc10d56e07_0_16"/>
          <p:cNvPicPr preferRelativeResize="0"/>
          <p:nvPr/>
        </p:nvPicPr>
        <p:blipFill rotWithShape="1">
          <a:blip r:embed="rId6">
            <a:alphaModFix/>
          </a:blip>
          <a:srcRect/>
          <a:stretch/>
        </p:blipFill>
        <p:spPr>
          <a:xfrm>
            <a:off x="18384661" y="4798504"/>
            <a:ext cx="5999339" cy="3999559"/>
          </a:xfrm>
          <a:prstGeom prst="rect">
            <a:avLst/>
          </a:prstGeom>
          <a:noFill/>
          <a:ln>
            <a:noFill/>
          </a:ln>
        </p:spPr>
      </p:pic>
      <p:pic>
        <p:nvPicPr>
          <p:cNvPr id="89" name="Google Shape;89;g1dc10d56e07_0_16"/>
          <p:cNvPicPr preferRelativeResize="0"/>
          <p:nvPr/>
        </p:nvPicPr>
        <p:blipFill rotWithShape="1">
          <a:blip r:embed="rId7">
            <a:alphaModFix/>
          </a:blip>
          <a:srcRect/>
          <a:stretch/>
        </p:blipFill>
        <p:spPr>
          <a:xfrm>
            <a:off x="18384662" y="900623"/>
            <a:ext cx="5999335" cy="3996821"/>
          </a:xfrm>
          <a:prstGeom prst="rect">
            <a:avLst/>
          </a:prstGeom>
          <a:noFill/>
          <a:ln>
            <a:noFill/>
          </a:ln>
        </p:spPr>
      </p:pic>
      <p:pic>
        <p:nvPicPr>
          <p:cNvPr id="90" name="Google Shape;90;g1dc10d56e07_0_16"/>
          <p:cNvPicPr preferRelativeResize="0"/>
          <p:nvPr/>
        </p:nvPicPr>
        <p:blipFill rotWithShape="1">
          <a:blip r:embed="rId8">
            <a:alphaModFix/>
          </a:blip>
          <a:srcRect/>
          <a:stretch/>
        </p:blipFill>
        <p:spPr>
          <a:xfrm>
            <a:off x="18384660" y="8795326"/>
            <a:ext cx="5999339" cy="3998236"/>
          </a:xfrm>
          <a:prstGeom prst="rect">
            <a:avLst/>
          </a:prstGeom>
          <a:noFill/>
          <a:ln>
            <a:noFill/>
          </a:ln>
        </p:spPr>
      </p:pic>
      <p:pic>
        <p:nvPicPr>
          <p:cNvPr id="91" name="Google Shape;91;g1dc10d56e07_0_16"/>
          <p:cNvPicPr preferRelativeResize="0"/>
          <p:nvPr/>
        </p:nvPicPr>
        <p:blipFill rotWithShape="1">
          <a:blip r:embed="rId9">
            <a:alphaModFix/>
          </a:blip>
          <a:srcRect/>
          <a:stretch/>
        </p:blipFill>
        <p:spPr>
          <a:xfrm>
            <a:off x="12402609" y="4892864"/>
            <a:ext cx="6001064" cy="40046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g1dc10d56e07_0_58"/>
          <p:cNvSpPr txBox="1">
            <a:spLocks noGrp="1"/>
          </p:cNvSpPr>
          <p:nvPr>
            <p:ph type="title"/>
          </p:nvPr>
        </p:nvSpPr>
        <p:spPr>
          <a:xfrm>
            <a:off x="3096000" y="1620000"/>
            <a:ext cx="9972900" cy="10484100"/>
          </a:xfrm>
          <a:prstGeom prst="rect">
            <a:avLst/>
          </a:prstGeom>
          <a:noFill/>
          <a:ln>
            <a:noFill/>
          </a:ln>
        </p:spPr>
        <p:txBody>
          <a:bodyPr spcFirstLastPara="1" wrap="square" lIns="36000" tIns="36000" rIns="36000" bIns="36000" anchor="t" anchorCtr="0">
            <a:noAutofit/>
          </a:bodyPr>
          <a:lstStyle/>
          <a:p>
            <a:pPr marL="0" lvl="0" indent="0" algn="l" rtl="0">
              <a:lnSpc>
                <a:spcPct val="107272"/>
              </a:lnSpc>
              <a:spcBef>
                <a:spcPts val="0"/>
              </a:spcBef>
              <a:spcAft>
                <a:spcPts val="0"/>
              </a:spcAft>
              <a:buClr>
                <a:srgbClr val="464646"/>
              </a:buClr>
              <a:buSzPts val="4400"/>
              <a:buFont typeface="Rasa"/>
              <a:buNone/>
            </a:pPr>
            <a:r>
              <a:rPr lang="cs-CZ" sz="5500">
                <a:solidFill>
                  <a:srgbClr val="464646"/>
                </a:solidFill>
              </a:rPr>
              <a:t>Byt Dvořákova, Opava</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Adresa: </a:t>
            </a:r>
            <a:r>
              <a:rPr lang="cs-CZ" sz="3200" b="0">
                <a:solidFill>
                  <a:srgbClr val="464646"/>
                </a:solidFill>
                <a:latin typeface="Rasa"/>
                <a:ea typeface="Rasa"/>
                <a:cs typeface="Rasa"/>
                <a:sym typeface="Rasa"/>
              </a:rPr>
              <a:t>Dvořákova 388/22, Opava</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a:solidFill>
                  <a:srgbClr val="464646"/>
                </a:solidFill>
                <a:latin typeface="Rasa"/>
                <a:ea typeface="Rasa"/>
                <a:cs typeface="Rasa"/>
                <a:sym typeface="Rasa"/>
              </a:rPr>
              <a:t>Číslo bytové jednotky: 3</a:t>
            </a:r>
            <a:endParaRPr sz="3200" b="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Vlastnictví: osobní</a:t>
            </a:r>
            <a:r>
              <a:rPr lang="cs-CZ" sz="3200" b="0" i="0" u="none" strike="noStrike">
                <a:solidFill>
                  <a:srgbClr val="464646"/>
                </a:solidFill>
                <a:latin typeface="Rasa"/>
                <a:ea typeface="Rasa"/>
                <a:cs typeface="Rasa"/>
                <a:sym typeface="Rasa"/>
              </a:rPr>
              <a:t/>
            </a:r>
            <a:br>
              <a:rPr lang="cs-CZ" sz="3200" b="0" i="0" u="none" strike="noStrike">
                <a:solidFill>
                  <a:srgbClr val="464646"/>
                </a:solidFill>
                <a:latin typeface="Rasa"/>
                <a:ea typeface="Rasa"/>
                <a:cs typeface="Rasa"/>
                <a:sym typeface="Rasa"/>
              </a:rPr>
            </a:br>
            <a:r>
              <a:rPr lang="cs-CZ" sz="3200" b="0" i="0" u="none" strike="noStrike">
                <a:solidFill>
                  <a:srgbClr val="464646"/>
                </a:solidFill>
                <a:latin typeface="Rasa"/>
                <a:ea typeface="Rasa"/>
                <a:cs typeface="Rasa"/>
                <a:sym typeface="Rasa"/>
              </a:rPr>
              <a:t>Dispozice: </a:t>
            </a:r>
            <a:r>
              <a:rPr lang="cs-CZ" sz="3200" b="0">
                <a:solidFill>
                  <a:srgbClr val="464646"/>
                </a:solidFill>
                <a:latin typeface="Rasa"/>
                <a:ea typeface="Rasa"/>
                <a:cs typeface="Rasa"/>
                <a:sym typeface="Rasa"/>
              </a:rPr>
              <a:t>2+kk</a:t>
            </a:r>
            <a:br>
              <a:rPr lang="cs-CZ" sz="3200" b="0">
                <a:solidFill>
                  <a:srgbClr val="464646"/>
                </a:solidFill>
                <a:latin typeface="Rasa"/>
                <a:ea typeface="Rasa"/>
                <a:cs typeface="Rasa"/>
                <a:sym typeface="Rasa"/>
              </a:rPr>
            </a:br>
            <a:r>
              <a:rPr lang="cs-CZ" sz="3200" b="0">
                <a:solidFill>
                  <a:srgbClr val="464646"/>
                </a:solidFill>
                <a:latin typeface="Rasa"/>
                <a:ea typeface="Rasa"/>
                <a:cs typeface="Rasa"/>
                <a:sym typeface="Rasa"/>
              </a:rPr>
              <a:t>Velikost: 60 m</a:t>
            </a:r>
            <a:r>
              <a:rPr lang="cs-CZ" sz="3200" b="0" baseline="30000">
                <a:solidFill>
                  <a:srgbClr val="464646"/>
                </a:solidFill>
                <a:latin typeface="Rasa"/>
                <a:ea typeface="Rasa"/>
                <a:cs typeface="Rasa"/>
                <a:sym typeface="Rasa"/>
              </a:rPr>
              <a:t>2  </a:t>
            </a:r>
            <a:r>
              <a:rPr lang="cs-CZ" sz="3200" b="0">
                <a:solidFill>
                  <a:srgbClr val="464646"/>
                </a:solidFill>
                <a:latin typeface="Rasa"/>
                <a:ea typeface="Rasa"/>
                <a:cs typeface="Rasa"/>
                <a:sym typeface="Rasa"/>
              </a:rPr>
              <a:t>+ 56 m</a:t>
            </a:r>
            <a:r>
              <a:rPr lang="cs-CZ" sz="3200" b="0" baseline="30000">
                <a:solidFill>
                  <a:srgbClr val="464646"/>
                </a:solidFill>
                <a:latin typeface="Rasa"/>
                <a:ea typeface="Rasa"/>
                <a:cs typeface="Rasa"/>
                <a:sym typeface="Rasa"/>
              </a:rPr>
              <a:t>2  </a:t>
            </a:r>
            <a:r>
              <a:rPr lang="cs-CZ" sz="3200" b="0">
                <a:solidFill>
                  <a:srgbClr val="464646"/>
                </a:solidFill>
                <a:latin typeface="Rasa"/>
                <a:ea typeface="Rasa"/>
                <a:cs typeface="Rasa"/>
                <a:sym typeface="Rasa"/>
              </a:rPr>
              <a:t>terasa + zahrada</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b="0">
                <a:solidFill>
                  <a:srgbClr val="464646"/>
                </a:solidFill>
                <a:latin typeface="Rasa"/>
                <a:ea typeface="Rasa"/>
                <a:cs typeface="Rasa"/>
                <a:sym typeface="Rasa"/>
              </a:rPr>
              <a:t>Stav: po rozsáhlé rekonstrukci </a:t>
            </a:r>
            <a:endParaRPr sz="3200" b="0" baseline="300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Prodejní cena:  </a:t>
            </a:r>
            <a:r>
              <a:rPr lang="cs-CZ" sz="3200">
                <a:solidFill>
                  <a:srgbClr val="464646"/>
                </a:solidFill>
                <a:latin typeface="Rasa"/>
                <a:ea typeface="Rasa"/>
                <a:cs typeface="Rasa"/>
                <a:sym typeface="Rasa"/>
              </a:rPr>
              <a:t>3 500 000 Kč </a:t>
            </a:r>
            <a:endParaRPr sz="3200">
              <a:solidFill>
                <a:srgbClr val="464646"/>
              </a:solidFill>
              <a:latin typeface="Rasa"/>
              <a:ea typeface="Rasa"/>
              <a:cs typeface="Rasa"/>
              <a:sym typeface="Rasa"/>
            </a:endParaRPr>
          </a:p>
          <a:p>
            <a:pPr marL="0" lvl="0" indent="0" algn="l" rtl="0">
              <a:lnSpc>
                <a:spcPct val="107272"/>
              </a:lnSpc>
              <a:spcBef>
                <a:spcPts val="0"/>
              </a:spcBef>
              <a:spcAft>
                <a:spcPts val="0"/>
              </a:spcAft>
              <a:buClr>
                <a:srgbClr val="464646"/>
              </a:buClr>
              <a:buSzPts val="4400"/>
              <a:buFont typeface="Rasa"/>
              <a:buNone/>
            </a:pPr>
            <a:endParaRPr sz="3200">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u="sng">
                <a:solidFill>
                  <a:srgbClr val="464646"/>
                </a:solidFill>
              </a:rPr>
              <a:t>Předpokládaný výnos a návratnost</a:t>
            </a:r>
            <a:endParaRPr sz="3200" u="sng">
              <a:solidFill>
                <a:srgbClr val="464646"/>
              </a:solidFill>
            </a:endParaRPr>
          </a:p>
          <a:p>
            <a:pPr marL="0" lvl="0" indent="0" algn="l" rtl="0">
              <a:lnSpc>
                <a:spcPct val="107272"/>
              </a:lnSpc>
              <a:spcBef>
                <a:spcPts val="0"/>
              </a:spcBef>
              <a:spcAft>
                <a:spcPts val="0"/>
              </a:spcAft>
              <a:buClr>
                <a:srgbClr val="464646"/>
              </a:buClr>
              <a:buSzPts val="4400"/>
              <a:buFont typeface="Rasa"/>
              <a:buNone/>
            </a:pPr>
            <a:r>
              <a:rPr lang="cs-CZ" sz="3200">
                <a:solidFill>
                  <a:srgbClr val="464646"/>
                </a:solidFill>
              </a:rPr>
              <a:t>Nájem měsíční</a:t>
            </a:r>
            <a:r>
              <a:rPr lang="cs-CZ" sz="3200" b="1">
                <a:solidFill>
                  <a:srgbClr val="464646"/>
                </a:solidFill>
                <a:latin typeface="Rasa"/>
                <a:ea typeface="Rasa"/>
                <a:cs typeface="Rasa"/>
                <a:sym typeface="Rasa"/>
              </a:rPr>
              <a:t>:  1</a:t>
            </a:r>
            <a:r>
              <a:rPr lang="cs-CZ" sz="3200">
                <a:solidFill>
                  <a:srgbClr val="464646"/>
                </a:solidFill>
              </a:rPr>
              <a:t>4 </a:t>
            </a:r>
            <a:r>
              <a:rPr lang="cs-CZ" sz="3200" b="1">
                <a:solidFill>
                  <a:srgbClr val="464646"/>
                </a:solidFill>
                <a:latin typeface="Rasa"/>
                <a:ea typeface="Rasa"/>
                <a:cs typeface="Rasa"/>
                <a:sym typeface="Rasa"/>
              </a:rPr>
              <a:t>500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Čisté roční nájemné: </a:t>
            </a:r>
            <a:r>
              <a:rPr lang="cs-CZ" sz="3200">
                <a:solidFill>
                  <a:srgbClr val="464646"/>
                </a:solidFill>
              </a:rPr>
              <a:t>160 628</a:t>
            </a:r>
            <a:r>
              <a:rPr lang="cs-CZ" sz="3200" b="1">
                <a:solidFill>
                  <a:srgbClr val="464646"/>
                </a:solidFill>
                <a:latin typeface="Rasa"/>
                <a:ea typeface="Rasa"/>
                <a:cs typeface="Rasa"/>
                <a:sym typeface="Rasa"/>
              </a:rPr>
              <a:t> </a:t>
            </a:r>
            <a:r>
              <a:rPr lang="cs-CZ" sz="3200" i="0" u="none" strike="noStrike">
                <a:solidFill>
                  <a:srgbClr val="464646"/>
                </a:solidFill>
                <a:latin typeface="Rasa"/>
                <a:ea typeface="Rasa"/>
                <a:cs typeface="Rasa"/>
                <a:sym typeface="Rasa"/>
              </a:rPr>
              <a:t>Kč</a:t>
            </a:r>
            <a:r>
              <a:rPr lang="cs-CZ" sz="3200">
                <a:solidFill>
                  <a:srgbClr val="464646"/>
                </a:solidFill>
                <a:latin typeface="Rasa"/>
                <a:ea typeface="Rasa"/>
                <a:cs typeface="Rasa"/>
                <a:sym typeface="Rasa"/>
              </a:rPr>
              <a:t>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Čistá kapitalizační míra: </a:t>
            </a:r>
            <a:r>
              <a:rPr lang="cs-CZ" sz="3200" b="1">
                <a:solidFill>
                  <a:srgbClr val="FFD742"/>
                </a:solidFill>
                <a:highlight>
                  <a:srgbClr val="494745"/>
                </a:highlight>
                <a:latin typeface="Rasa"/>
                <a:ea typeface="Rasa"/>
                <a:cs typeface="Rasa"/>
                <a:sym typeface="Rasa"/>
              </a:rPr>
              <a:t> </a:t>
            </a:r>
            <a:r>
              <a:rPr lang="cs-CZ" sz="3200">
                <a:solidFill>
                  <a:srgbClr val="FFD742"/>
                </a:solidFill>
                <a:highlight>
                  <a:srgbClr val="494745"/>
                </a:highlight>
              </a:rPr>
              <a:t>4,97 </a:t>
            </a:r>
            <a:r>
              <a:rPr lang="cs-CZ" sz="3200" b="1" i="0" u="none" strike="noStrike">
                <a:solidFill>
                  <a:srgbClr val="FFD742"/>
                </a:solidFill>
                <a:highlight>
                  <a:srgbClr val="494745"/>
                </a:highlight>
                <a:latin typeface="Rasa"/>
                <a:ea typeface="Rasa"/>
                <a:cs typeface="Rasa"/>
                <a:sym typeface="Rasa"/>
              </a:rPr>
              <a:t>%</a:t>
            </a:r>
            <a:r>
              <a:rPr lang="cs-CZ" sz="3200" b="1">
                <a:solidFill>
                  <a:srgbClr val="FFD742"/>
                </a:solidFill>
                <a:highlight>
                  <a:srgbClr val="494745"/>
                </a:highlight>
                <a:latin typeface="Rasa"/>
                <a:ea typeface="Rasa"/>
                <a:cs typeface="Rasa"/>
                <a:sym typeface="Rasa"/>
              </a:rPr>
              <a: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b="1">
                <a:solidFill>
                  <a:srgbClr val="464646"/>
                </a:solidFill>
                <a:latin typeface="Rasa"/>
                <a:ea typeface="Rasa"/>
                <a:cs typeface="Rasa"/>
                <a:sym typeface="Rasa"/>
              </a:rPr>
              <a:t>R</a:t>
            </a:r>
            <a:r>
              <a:rPr lang="cs-CZ" sz="3200">
                <a:solidFill>
                  <a:srgbClr val="464646"/>
                </a:solidFill>
              </a:rPr>
              <a:t>O</a:t>
            </a:r>
            <a:r>
              <a:rPr lang="cs-CZ" sz="3200" b="1">
                <a:solidFill>
                  <a:srgbClr val="464646"/>
                </a:solidFill>
                <a:latin typeface="Rasa"/>
                <a:ea typeface="Rasa"/>
                <a:cs typeface="Rasa"/>
                <a:sym typeface="Rasa"/>
              </a:rPr>
              <a:t>A: </a:t>
            </a:r>
            <a:r>
              <a:rPr lang="cs-CZ" sz="3200">
                <a:solidFill>
                  <a:srgbClr val="464646"/>
                </a:solidFill>
              </a:rPr>
              <a:t>20</a:t>
            </a:r>
            <a:r>
              <a:rPr lang="cs-CZ" sz="3200" b="1">
                <a:solidFill>
                  <a:srgbClr val="464646"/>
                </a:solidFill>
                <a:latin typeface="Rasa"/>
                <a:ea typeface="Rasa"/>
                <a:cs typeface="Rasa"/>
                <a:sym typeface="Rasa"/>
              </a:rPr>
              <a:t> let </a:t>
            </a: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r>
              <a:rPr lang="cs-CZ" sz="3200">
                <a:solidFill>
                  <a:srgbClr val="464646"/>
                </a:solidFill>
                <a:latin typeface="Rasa"/>
                <a:ea typeface="Rasa"/>
                <a:cs typeface="Rasa"/>
                <a:sym typeface="Rasa"/>
              </a:rPr>
              <a:t/>
            </a:r>
            <a:br>
              <a:rPr lang="cs-CZ" sz="3200">
                <a:solidFill>
                  <a:srgbClr val="464646"/>
                </a:solidFill>
                <a:latin typeface="Rasa"/>
                <a:ea typeface="Rasa"/>
                <a:cs typeface="Rasa"/>
                <a:sym typeface="Rasa"/>
              </a:rPr>
            </a:br>
            <a:endParaRPr sz="3200" b="1">
              <a:solidFill>
                <a:srgbClr val="464646"/>
              </a:solidFill>
              <a:latin typeface="Rasa"/>
              <a:ea typeface="Rasa"/>
              <a:cs typeface="Rasa"/>
              <a:sym typeface="Rasa"/>
            </a:endParaRPr>
          </a:p>
        </p:txBody>
      </p:sp>
      <p:pic>
        <p:nvPicPr>
          <p:cNvPr id="97" name="Google Shape;97;g1dc10d56e07_0_58"/>
          <p:cNvPicPr preferRelativeResize="0"/>
          <p:nvPr/>
        </p:nvPicPr>
        <p:blipFill rotWithShape="1">
          <a:blip r:embed="rId4">
            <a:alphaModFix/>
          </a:blip>
          <a:srcRect/>
          <a:stretch/>
        </p:blipFill>
        <p:spPr>
          <a:xfrm>
            <a:off x="12384306" y="859773"/>
            <a:ext cx="5998383" cy="4000875"/>
          </a:xfrm>
          <a:prstGeom prst="rect">
            <a:avLst/>
          </a:prstGeom>
          <a:noFill/>
          <a:ln>
            <a:noFill/>
          </a:ln>
        </p:spPr>
      </p:pic>
      <p:pic>
        <p:nvPicPr>
          <p:cNvPr id="98" name="Google Shape;98;g1dc10d56e07_0_58"/>
          <p:cNvPicPr preferRelativeResize="0"/>
          <p:nvPr/>
        </p:nvPicPr>
        <p:blipFill rotWithShape="1">
          <a:blip r:embed="rId5">
            <a:alphaModFix/>
          </a:blip>
          <a:srcRect/>
          <a:stretch/>
        </p:blipFill>
        <p:spPr>
          <a:xfrm>
            <a:off x="18384153" y="4860647"/>
            <a:ext cx="5998383" cy="4000875"/>
          </a:xfrm>
          <a:prstGeom prst="rect">
            <a:avLst/>
          </a:prstGeom>
          <a:noFill/>
          <a:ln>
            <a:noFill/>
          </a:ln>
        </p:spPr>
      </p:pic>
      <p:pic>
        <p:nvPicPr>
          <p:cNvPr id="99" name="Google Shape;99;g1dc10d56e07_0_58"/>
          <p:cNvPicPr preferRelativeResize="0"/>
          <p:nvPr/>
        </p:nvPicPr>
        <p:blipFill rotWithShape="1">
          <a:blip r:embed="rId6">
            <a:alphaModFix/>
          </a:blip>
          <a:srcRect/>
          <a:stretch/>
        </p:blipFill>
        <p:spPr>
          <a:xfrm>
            <a:off x="12394256" y="4875922"/>
            <a:ext cx="5998383" cy="4000875"/>
          </a:xfrm>
          <a:prstGeom prst="rect">
            <a:avLst/>
          </a:prstGeom>
          <a:noFill/>
          <a:ln>
            <a:noFill/>
          </a:ln>
        </p:spPr>
      </p:pic>
      <p:pic>
        <p:nvPicPr>
          <p:cNvPr id="100" name="Google Shape;100;g1dc10d56e07_0_58"/>
          <p:cNvPicPr preferRelativeResize="0"/>
          <p:nvPr/>
        </p:nvPicPr>
        <p:blipFill rotWithShape="1">
          <a:blip r:embed="rId7">
            <a:alphaModFix/>
          </a:blip>
          <a:srcRect/>
          <a:stretch/>
        </p:blipFill>
        <p:spPr>
          <a:xfrm>
            <a:off x="12407971" y="8861520"/>
            <a:ext cx="6001311" cy="4002827"/>
          </a:xfrm>
          <a:prstGeom prst="rect">
            <a:avLst/>
          </a:prstGeom>
          <a:noFill/>
          <a:ln>
            <a:noFill/>
          </a:ln>
        </p:spPr>
      </p:pic>
      <p:pic>
        <p:nvPicPr>
          <p:cNvPr id="101" name="Google Shape;101;g1dc10d56e07_0_58"/>
          <p:cNvPicPr preferRelativeResize="0"/>
          <p:nvPr/>
        </p:nvPicPr>
        <p:blipFill rotWithShape="1">
          <a:blip r:embed="rId8">
            <a:alphaModFix/>
          </a:blip>
          <a:srcRect/>
          <a:stretch/>
        </p:blipFill>
        <p:spPr>
          <a:xfrm>
            <a:off x="18373064" y="8861520"/>
            <a:ext cx="6001311" cy="4002827"/>
          </a:xfrm>
          <a:prstGeom prst="rect">
            <a:avLst/>
          </a:prstGeom>
          <a:noFill/>
          <a:ln>
            <a:noFill/>
          </a:ln>
        </p:spPr>
      </p:pic>
      <p:pic>
        <p:nvPicPr>
          <p:cNvPr id="102" name="Google Shape;102;g1dc10d56e07_0_58"/>
          <p:cNvPicPr preferRelativeResize="0"/>
          <p:nvPr/>
        </p:nvPicPr>
        <p:blipFill rotWithShape="1">
          <a:blip r:embed="rId9">
            <a:alphaModFix/>
          </a:blip>
          <a:srcRect/>
          <a:stretch/>
        </p:blipFill>
        <p:spPr>
          <a:xfrm>
            <a:off x="18382688" y="859774"/>
            <a:ext cx="6001311" cy="4002827"/>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Words>
  <PresentationFormat>Vlastní</PresentationFormat>
  <Paragraphs>110</Paragraphs>
  <Slides>15</Slides>
  <Notes>15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Rasa</vt:lpstr>
      <vt:lpstr>Helvetica Neue</vt:lpstr>
      <vt:lpstr>White</vt:lpstr>
      <vt:lpstr>Prezentace investičních nemovitostí </vt:lpstr>
      <vt:lpstr>HSPM - Nemovitosti pro lepší život  Spojení HSPM neznamená nic jiného než High standard property management. Jedná se o společnost, která nabízí nejen vysoký standard bydlení, ale i vysoké zhodnocení investic svým investorům. HSPM mění svět bydlení a je zároveň hrdým členem skupiny 4FIN HOLDING.  4FIN HOLDING tvoří společnosti 4fin Better together, CENTURY 21 a HSPM, které dohromady zajišťují profesionální nabídku služeb od kompletního finančního, majetkového  a realitního poradenství až po výkup a přestavbu nemovitostí či development vlastních rezidenčních projektů.   Máme dlouholeté profesionální zkušenosti z oblasti financování, investování a realit, tyto výhody využíváme při každém projektu, který tvoříme. </vt:lpstr>
      <vt:lpstr>O co se vám rádi postaráme?  Našim klientům poskytujeme komplexní správu nemovitostí, které zahrnuje především:  zajištění a prověření nájemníků výběr nájemného, komunikace a řešení problémů s nájemci údržba nemovitosti a řešení případných technických problémů pravidelná kontrola stavu nemovitosti zajištění veškeré byrokracie  Náš klient se tak nemusí téměř o nic starat. Není proto důležité, jestli má svou investiční nemovitost poblíž svého bydliště nebo na druhém konci České republiky.   Za tuto komplexní službu si nárokujeme 1000 Kč bez DPH za měsíc za jednu bytovou jednotku. Tato částka je již zohledněna v propočtech u jednotlivých nemovitostí.</vt:lpstr>
      <vt:lpstr>Vysvětlení pojmů  Čistá kapitalizační míra: Kapitalizační míra se používá k označení míry návratnosti. Počítá se na základě čistého příjmu, který má nemovitost generovat, a vypočítá se vydělením čistého provozního výnosu hodnotou majetku z nemovitosti a je vyjádřena v procentech.  Čisté roční nájemné:   Jedná se o souhrn měsíčních nájmů očištěných o veškeré náklady na správu nemovitosti, daň z nemovitosti a pojištění domácnosti.  ROA  ROA (anglicky „return of assets“) je ukazatel návratnosti investice v letech. </vt:lpstr>
      <vt:lpstr>Byt Rymická, Holešov  Adresa: Rymická 221/5, Holešov Číslo bytové jednotky: 8  Vlastnictví: osobní  Dispozice: 2+kk Velikost: 45 m2  Stav: po rozsáhlé rekonstrukci  Prodejní cena:  2 200 000 Kč   Předpokládaný výnos a návratnost Nájem měsíční:  11 500 Kč   Čisté roční nájemné: 125 088 Kč  Čistá kapitalizační míra:  5,69%  ROA: 16 let   </vt:lpstr>
      <vt:lpstr>Byt Rymická, Holešov  Adresa: Rymická 221/5, Holešov Číslo bytové jednotky: 3 Vlastnictví: osobní  Dispozice: 2+kk Velikost: 36 m2  Stav: po rozsáhlé rekonstrukci  Prodejní cena:  1 990 000 Kč   Předpokládaný výnos a návratnost Nájem měsíční:  10 500 Kč   Čisté roční nájemné: 113 088 Kč  Čistá kapitalizační míra:  5,68%  ROA: 16 let   </vt:lpstr>
      <vt:lpstr>Byt Na Kopci, Ostrava  Adresa: Na Kopci 649/15, Ostrava - Radvanice Číslo bytové jednotky: 3 Vlastnictví: osobní  Dispozice: 2+kk Velikost: 40 m2  + 100 m2  zahrada Stav: po rozsáhlé rekonstrukci  Prodejní cena:  2 590 000 Kč   Předpokládaný výnos a návratnost Nájem měsíční:  13 000 Kč   Čisté roční nájemné: 143 020 Kč  Čistá kapitalizační míra:  5,52%  ROA: 17 let   </vt:lpstr>
      <vt:lpstr>Byt Rymická, Holešov  Adresa: Rymická 221/5, Holešov Číslo bytové jednotky: 5+7 Vlastnictví: osobní  Dispozice: 3+kk Velikost: 87 m2  Stav: po rozsáhlé rekonstrukci  Prodejní cena:  3 200 000 Kč   Předpokládaný výnos a návratnost Nájem měsíční:  14 500 Kč   Čisté roční nájemné: 160 872 Kč  Čistá kapitalizační míra:  5,03%  ROA: 18 let   </vt:lpstr>
      <vt:lpstr>Byt Dvořákova, Opava  Adresa: Dvořákova 388/22, Opava Číslo bytové jednotky: 3 Vlastnictví: osobní Dispozice: 2+kk Velikost: 60 m2  + 56 m2  terasa + zahrada Stav: po rozsáhlé rekonstrukci  Prodejní cena:  3 500 000 Kč   Předpokládaný výnos a návratnost Nájem měsíční:  14 500 Kč   Čisté roční nájemné: 160 628 Kč  Čistá kapitalizační míra:  4,97 %  ROA: 20 let   </vt:lpstr>
      <vt:lpstr>Byt Dvořákova, Opava  Adresa: Dvořákova 388/22, Opava Číslo bytové jednotky: 2 Vlastnictví: osobní Dispozice: 4+kk Velikost: 94 m2  + 16 m2  garáž + zahrada Stav: po rozsáhlé rekonstrukci  Prodejní cena:  4 200 000 Kč   Předpokládaný výnos a návratnost Nájem měsíční:  17 000 Kč   Čisté roční nájemné: 190 436 Kč  Čistá kapitalizační míra:  4,86 %  ROA: 21 let   </vt:lpstr>
      <vt:lpstr>Byt Dvořákova, Opava  Adresa: Dvořákova 388/22, Opava Číslo bytové jednotky: 1 Vlastnictví: osobní Dispozice: 2+kk Velikost: 49 m2  + zahrada Stav: po rozsáhlé rekonstrukci  Prodejní cena:  3 100 000 Kč   Předpokládaný výnos a návratnost Nájem měsíční:  13 000 Kč   Čisté roční nájemné: 142 580 Kč  Čistá kapitalizační míra:  4,60 %  ROA: 20 let   </vt:lpstr>
      <vt:lpstr>Byt Cukrovar, Kvasice  Adresa: Cukrovar 273, Kvasice Číslo bytové jednotky: 3 Vlastnictví: osobní Dispozice: 3+1 Velikost: 77 m2   Stav: po rozsáhlé rekonstrukci  Prodejní cena:  2 890 000 Kč   Předpokládaný výnos a návratnost Nájem měsíční:  11 500 Kč   Čisté roční nájemné: 124 600 Kč  Čistá kapitalizační míra:  4,31 %  ROA: 21 let   </vt:lpstr>
      <vt:lpstr>Byt Cukrovar, Kvasice  Adresa: Cukrovar 273, Kvasice Číslo bytové jednotky: 5 Vlastnictví: osobní Dispozice: 2+1 Velikost: 44 m2   Stav: po rozsáhlé rekonstrukci  Prodejní cena:  2 210 000 Kč   Předpokládaný výnos a návratnost Nájem měsíční:  8 500 Kč   Čisté roční nájemné: 88 600 Kč  Čistá kapitalizační míra:  4,01%  ROA: 22 let   </vt:lpstr>
      <vt:lpstr>Byt Cukrovar, Kvasice  Adresa: Cukrovar 273, Kvasice Číslo bytové jednotky: 4 Vlastnictví: osobní Dispozice: 3+kk Velikost: 66 m2   Stav: po rozsáhlé rekonstrukci  Prodejní cena:  2 990 000 Kč   Předpokládaný výnos a návratnost Nájem měsíční:  11 000 Kč   Čisté roční nájemné: 118 600 Kč  Čistá kapitalizační míra:  3,97 %  ROA: 23 let   </vt:lpstr>
      <vt:lpstr>Zaujala vás některá z nemovitostí nebo máte jakýkoliv dotaz? Neváhejte nás kontaktovat!      Kamil Kotek Manažer správy investičních nemovitostí +420 735 156 270 kamil.kotek@4fin.cz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investičních nemovitostí </dc:title>
  <dc:creator>Vendula Horychová</dc:creator>
  <cp:lastModifiedBy>Uživatel systému Windows</cp:lastModifiedBy>
  <cp:revision>1</cp:revision>
  <dcterms:created xsi:type="dcterms:W3CDTF">2022-06-23T10:40:16Z</dcterms:created>
  <dcterms:modified xsi:type="dcterms:W3CDTF">2023-02-15T11:35:16Z</dcterms:modified>
</cp:coreProperties>
</file>